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1319" r:id="rId3"/>
    <p:sldId id="1320" r:id="rId4"/>
    <p:sldId id="444" r:id="rId5"/>
    <p:sldId id="1425" r:id="rId6"/>
    <p:sldId id="1427" r:id="rId7"/>
    <p:sldId id="1451" r:id="rId8"/>
    <p:sldId id="1431" r:id="rId9"/>
    <p:sldId id="1432" r:id="rId10"/>
    <p:sldId id="1587" r:id="rId11"/>
    <p:sldId id="1586" r:id="rId12"/>
    <p:sldId id="1588" r:id="rId13"/>
    <p:sldId id="1589" r:id="rId14"/>
    <p:sldId id="1434" r:id="rId15"/>
    <p:sldId id="1435" r:id="rId16"/>
    <p:sldId id="1358" r:id="rId17"/>
    <p:sldId id="1436" r:id="rId18"/>
    <p:sldId id="1437" r:id="rId19"/>
    <p:sldId id="1438" r:id="rId20"/>
    <p:sldId id="1440" r:id="rId21"/>
    <p:sldId id="1590" r:id="rId22"/>
    <p:sldId id="1592" r:id="rId23"/>
    <p:sldId id="1445" r:id="rId24"/>
    <p:sldId id="1594" r:id="rId25"/>
    <p:sldId id="1368" r:id="rId26"/>
    <p:sldId id="1446" r:id="rId27"/>
    <p:sldId id="1595" r:id="rId28"/>
    <p:sldId id="1371" r:id="rId29"/>
    <p:sldId id="1597" r:id="rId30"/>
    <p:sldId id="1443" r:id="rId31"/>
    <p:sldId id="1596" r:id="rId32"/>
    <p:sldId id="1396" r:id="rId33"/>
    <p:sldId id="1598" r:id="rId34"/>
    <p:sldId id="1377" r:id="rId35"/>
    <p:sldId id="1452" r:id="rId36"/>
    <p:sldId id="1453" r:id="rId37"/>
    <p:sldId id="1454" r:id="rId38"/>
    <p:sldId id="1361" r:id="rId39"/>
    <p:sldId id="1601" r:id="rId40"/>
    <p:sldId id="1375" r:id="rId41"/>
    <p:sldId id="1606" r:id="rId42"/>
    <p:sldId id="1395" r:id="rId43"/>
    <p:sldId id="1455" r:id="rId44"/>
    <p:sldId id="1456" r:id="rId45"/>
    <p:sldId id="1457" r:id="rId46"/>
    <p:sldId id="1580" r:id="rId47"/>
    <p:sldId id="1581" r:id="rId48"/>
    <p:sldId id="1584" r:id="rId49"/>
    <p:sldId id="1583" r:id="rId50"/>
    <p:sldId id="1582" r:id="rId51"/>
    <p:sldId id="1603" r:id="rId52"/>
    <p:sldId id="1604" r:id="rId53"/>
    <p:sldId id="1605" r:id="rId54"/>
    <p:sldId id="1602"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521415D9-36F7-43E2-AB2F-B90AF26B5E84}">
      <p14:sectionLst xmlns:p14="http://schemas.microsoft.com/office/powerpoint/2010/main">
        <p14:section name="Default Section" id="{DD5F043C-9D26-4CA4-9949-10B6E59CFACF}">
          <p14:sldIdLst>
            <p14:sldId id="256"/>
            <p14:sldId id="1319"/>
            <p14:sldId id="1320"/>
            <p14:sldId id="444"/>
            <p14:sldId id="1425"/>
            <p14:sldId id="1427"/>
            <p14:sldId id="1451"/>
            <p14:sldId id="1431"/>
            <p14:sldId id="1432"/>
            <p14:sldId id="1587"/>
            <p14:sldId id="1586"/>
            <p14:sldId id="1588"/>
            <p14:sldId id="1589"/>
            <p14:sldId id="1434"/>
            <p14:sldId id="1435"/>
            <p14:sldId id="1358"/>
            <p14:sldId id="1436"/>
            <p14:sldId id="1437"/>
            <p14:sldId id="1438"/>
            <p14:sldId id="1440"/>
            <p14:sldId id="1590"/>
            <p14:sldId id="1592"/>
            <p14:sldId id="1445"/>
            <p14:sldId id="1594"/>
            <p14:sldId id="1368"/>
            <p14:sldId id="1446"/>
            <p14:sldId id="1595"/>
            <p14:sldId id="1371"/>
            <p14:sldId id="1597"/>
            <p14:sldId id="1443"/>
            <p14:sldId id="1596"/>
            <p14:sldId id="1396"/>
            <p14:sldId id="1598"/>
            <p14:sldId id="1377"/>
            <p14:sldId id="1452"/>
            <p14:sldId id="1453"/>
            <p14:sldId id="1454"/>
            <p14:sldId id="1361"/>
            <p14:sldId id="1601"/>
            <p14:sldId id="1375"/>
            <p14:sldId id="1606"/>
            <p14:sldId id="1395"/>
            <p14:sldId id="1455"/>
            <p14:sldId id="1456"/>
            <p14:sldId id="1457"/>
            <p14:sldId id="1580"/>
            <p14:sldId id="1581"/>
            <p14:sldId id="1584"/>
            <p14:sldId id="1583"/>
            <p14:sldId id="1582"/>
            <p14:sldId id="1603"/>
            <p14:sldId id="1604"/>
            <p14:sldId id="1605"/>
            <p14:sldId id="16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C87C6D"/>
    <a:srgbClr val="FFFFFF"/>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8" autoAdjust="0"/>
    <p:restoredTop sz="81616"/>
  </p:normalViewPr>
  <p:slideViewPr>
    <p:cSldViewPr snapToGrid="0">
      <p:cViewPr varScale="1">
        <p:scale>
          <a:sx n="43" d="100"/>
          <a:sy n="43" d="100"/>
        </p:scale>
        <p:origin x="1448" y="25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7T11:00:31.182" idx="1">
    <p:pos x="13008" y="3221"/>
    <p:text>This lecture wasn't as nicely structured / flow as well as I would like.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081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281215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we’ll need to pick appropriate marks and channels. </a:t>
            </a:r>
          </a:p>
          <a:p>
            <a:r>
              <a:rPr lang="en-US" dirty="0"/>
              <a:t>So let’s say we use points for each item</a:t>
            </a:r>
          </a:p>
          <a:p>
            <a:r>
              <a:rPr lang="en-US" dirty="0"/>
              <a:t>And let’s say based on a task analysis we did previously, the attributes we want to show are day of week, destination, diverted, and distance. We map each of these to an appropriate channel. </a:t>
            </a:r>
          </a:p>
        </p:txBody>
      </p:sp>
    </p:spTree>
    <p:extLst>
      <p:ext uri="{BB962C8B-B14F-4D97-AF65-F5344CB8AC3E}">
        <p14:creationId xmlns:p14="http://schemas.microsoft.com/office/powerpoint/2010/main" val="274176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this, we can now create a visual encoding for this data. Here we see day of week is on our x-axis, distance is on our y-axis, we’re showing destination with shape, and diverted with color.   </a:t>
            </a:r>
          </a:p>
          <a:p>
            <a:endParaRPr lang="en-US" dirty="0"/>
          </a:p>
          <a:p>
            <a:r>
              <a:rPr lang="en-US" dirty="0"/>
              <a:t>Now this is great, but there’s a big step between identifying marks and channels and ending up with this scatter plot visualization. </a:t>
            </a:r>
          </a:p>
          <a:p>
            <a:r>
              <a:rPr lang="en-US" dirty="0"/>
              <a:t>So how exactly do we get from one to the other?  </a:t>
            </a:r>
          </a:p>
        </p:txBody>
      </p:sp>
    </p:spTree>
    <p:extLst>
      <p:ext uri="{BB962C8B-B14F-4D97-AF65-F5344CB8AC3E}">
        <p14:creationId xmlns:p14="http://schemas.microsoft.com/office/powerpoint/2010/main" val="154288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the process for going from data to visual encoding is called arranging by </a:t>
            </a:r>
            <a:r>
              <a:rPr lang="en-US" dirty="0" err="1"/>
              <a:t>Munzner</a:t>
            </a:r>
            <a:r>
              <a:rPr lang="en-US" dirty="0"/>
              <a:t>. For now, we’re going to focus on Arranging specifically for tables. </a:t>
            </a:r>
          </a:p>
          <a:p>
            <a:r>
              <a:rPr lang="en-US" dirty="0"/>
              <a:t>The steps </a:t>
            </a:r>
            <a:r>
              <a:rPr lang="en-US" dirty="0" err="1"/>
              <a:t>Munzner</a:t>
            </a:r>
            <a:r>
              <a:rPr lang="en-US" dirty="0"/>
              <a:t> break this process into are: </a:t>
            </a:r>
          </a:p>
          <a:p>
            <a:r>
              <a:rPr lang="en-US" dirty="0"/>
              <a:t>Express values = showing quantitative attributes using position, amounts to mapping values to a spatial position along an axis</a:t>
            </a:r>
          </a:p>
          <a:p>
            <a:r>
              <a:rPr lang="en-US" dirty="0"/>
              <a:t>Separate, Order, Align regions = showing categorical attributes using position, drawing items from the same category in the same spatial region and deciding how to arrange those regions. Amounts to deciding how to separate items (according to a categorical attribute), and how to arrange and order those groupings (according to ordered or quantitative attributes)  </a:t>
            </a:r>
          </a:p>
          <a:p>
            <a:r>
              <a:rPr lang="en-US" dirty="0"/>
              <a:t>Axis orientation =  how will we align our axes</a:t>
            </a:r>
          </a:p>
          <a:p>
            <a:r>
              <a:rPr lang="en-US" dirty="0"/>
              <a:t>Layout density = is the layout dense or sparse, and is the layout space filling  </a:t>
            </a:r>
          </a:p>
          <a:p>
            <a:endParaRPr lang="en-US" dirty="0"/>
          </a:p>
          <a:p>
            <a:r>
              <a:rPr lang="en-US" dirty="0"/>
              <a:t>Let’s take a closer look at each of these for the example we just created. </a:t>
            </a:r>
          </a:p>
          <a:p>
            <a:endParaRPr lang="en-US" dirty="0"/>
          </a:p>
        </p:txBody>
      </p:sp>
    </p:spTree>
    <p:extLst>
      <p:ext uri="{BB962C8B-B14F-4D97-AF65-F5344CB8AC3E}">
        <p14:creationId xmlns:p14="http://schemas.microsoft.com/office/powerpoint/2010/main" val="1703821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First we have Express values = showing quantitative attributes using position, amounts to mapping values to a spatial position along an axis</a:t>
            </a:r>
          </a:p>
          <a:p>
            <a:r>
              <a:rPr lang="en-US" dirty="0"/>
              <a:t>For us, we took the quantitative variable we wanted to show, distance, and showed it using vertical position </a:t>
            </a:r>
          </a:p>
        </p:txBody>
      </p:sp>
    </p:spTree>
    <p:extLst>
      <p:ext uri="{BB962C8B-B14F-4D97-AF65-F5344CB8AC3E}">
        <p14:creationId xmlns:p14="http://schemas.microsoft.com/office/powerpoint/2010/main" val="425942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 have Separate, Order, Align regions = showing categorical attributes using position, drawing items from the same category in the same spatial region and deciding how to arrange those regions. Amounts to deciding how to separate items (according to a categorical attribute), and how to arrange and order those groupings (according to ordered or quantitative attributes)  </a:t>
            </a:r>
          </a:p>
          <a:p>
            <a:r>
              <a:rPr lang="en-US" dirty="0"/>
              <a:t>For us, we took our categorical or ordinal attribute, day of the week, and showed it using horizontal position. </a:t>
            </a:r>
          </a:p>
          <a:p>
            <a:r>
              <a:rPr lang="en-US" dirty="0"/>
              <a:t>Remember, position is our most effective channel. That means by using it to show Distance and Day of the Week we’re deciding those are the most important attributes for people to see when they use this visualization. </a:t>
            </a:r>
          </a:p>
        </p:txBody>
      </p:sp>
    </p:spTree>
    <p:extLst>
      <p:ext uri="{BB962C8B-B14F-4D97-AF65-F5344CB8AC3E}">
        <p14:creationId xmlns:p14="http://schemas.microsoft.com/office/powerpoint/2010/main" val="106696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third step, which we never explicitly stated, was deciding on an axis orientation. In this case, and in most cases, we used rectilinear axes. </a:t>
            </a:r>
          </a:p>
        </p:txBody>
      </p:sp>
    </p:spTree>
    <p:extLst>
      <p:ext uri="{BB962C8B-B14F-4D97-AF65-F5344CB8AC3E}">
        <p14:creationId xmlns:p14="http://schemas.microsoft.com/office/powerpoint/2010/main" val="437859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329120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140931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375601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Munzner’s</a:t>
            </a:r>
            <a:r>
              <a:rPr lang="en-US" dirty="0"/>
              <a:t> nested model, what why and how </a:t>
            </a:r>
          </a:p>
        </p:txBody>
      </p:sp>
    </p:spTree>
    <p:extLst>
      <p:ext uri="{BB962C8B-B14F-4D97-AF65-F5344CB8AC3E}">
        <p14:creationId xmlns:p14="http://schemas.microsoft.com/office/powerpoint/2010/main" val="272191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data set, what is our key? And what are our values?</a:t>
            </a:r>
          </a:p>
          <a:p>
            <a:r>
              <a:rPr lang="en-US" dirty="0"/>
              <a:t>Key = </a:t>
            </a:r>
            <a:r>
              <a:rPr lang="en-US" dirty="0" err="1"/>
              <a:t>MainID</a:t>
            </a:r>
            <a:r>
              <a:rPr lang="en-US" dirty="0"/>
              <a:t> </a:t>
            </a:r>
          </a:p>
          <a:p>
            <a:r>
              <a:rPr lang="en-US" dirty="0"/>
              <a:t>What does </a:t>
            </a:r>
            <a:r>
              <a:rPr lang="en-US" dirty="0" err="1"/>
              <a:t>mainID</a:t>
            </a:r>
            <a:r>
              <a:rPr lang="en-US" dirty="0"/>
              <a:t> / row represent? Street sweeping zone </a:t>
            </a:r>
          </a:p>
        </p:txBody>
      </p:sp>
    </p:spTree>
    <p:extLst>
      <p:ext uri="{BB962C8B-B14F-4D97-AF65-F5344CB8AC3E}">
        <p14:creationId xmlns:p14="http://schemas.microsoft.com/office/powerpoint/2010/main" val="228194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data set, what is our key? And what are our values?</a:t>
            </a:r>
          </a:p>
          <a:p>
            <a:r>
              <a:rPr lang="en-US" dirty="0"/>
              <a:t>Key = </a:t>
            </a:r>
            <a:r>
              <a:rPr lang="en-US" dirty="0" err="1"/>
              <a:t>MainID</a:t>
            </a:r>
            <a:r>
              <a:rPr lang="en-US" dirty="0"/>
              <a:t> </a:t>
            </a:r>
          </a:p>
        </p:txBody>
      </p:sp>
    </p:spTree>
    <p:extLst>
      <p:ext uri="{BB962C8B-B14F-4D97-AF65-F5344CB8AC3E}">
        <p14:creationId xmlns:p14="http://schemas.microsoft.com/office/powerpoint/2010/main" val="97482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times, our tables will include key values that are important to communicate. </a:t>
            </a:r>
          </a:p>
          <a:p>
            <a:r>
              <a:rPr lang="en-US" dirty="0"/>
              <a:t>In these cases, we need to separate, order, and align regions of our data. </a:t>
            </a:r>
          </a:p>
          <a:p>
            <a:r>
              <a:rPr lang="en-US" dirty="0"/>
              <a:t>We do this with respect to keys. Specifically, we separate the items in our tables into regions according to which key or set of keys identify the item and then we decide how to order and align those regions.  </a:t>
            </a:r>
          </a:p>
          <a:p>
            <a:r>
              <a:rPr lang="en-US" dirty="0"/>
              <a:t>When we’re working with only one key, our items each get separated into their own unique region and we call this list alignment. </a:t>
            </a:r>
          </a:p>
          <a:p>
            <a:r>
              <a:rPr lang="en-US" dirty="0"/>
              <a:t>An example of a visual encoding we use when we’re working with one key and the next most important attribute for us to communicate is quantitative is a bar chart. </a:t>
            </a:r>
          </a:p>
          <a:p>
            <a:r>
              <a:rPr lang="en-US" dirty="0"/>
              <a:t>Notice that here each bar corresponds to one key (in other words, each region of our data is represented by a bar), and then align our regions along the X-axis using position to communicate our different key values. And finally, we decide if and how we want to order our regions. If your key is categorical your ordering may be arbitrary, but if your key is ordinal, your ordering will likely match the ordering of levels of your key. </a:t>
            </a:r>
          </a:p>
          <a:p>
            <a:r>
              <a:rPr lang="en-US" dirty="0"/>
              <a:t>&lt;next&gt; </a:t>
            </a:r>
          </a:p>
        </p:txBody>
      </p:sp>
    </p:spTree>
    <p:extLst>
      <p:ext uri="{BB962C8B-B14F-4D97-AF65-F5344CB8AC3E}">
        <p14:creationId xmlns:p14="http://schemas.microsoft.com/office/powerpoint/2010/main" val="106615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a:t>
            </a:r>
            <a:r>
              <a:rPr lang="en-US" dirty="0" err="1"/>
              <a:t>College+Major</a:t>
            </a:r>
            <a:r>
              <a:rPr lang="en-US" dirty="0"/>
              <a:t>  -- sometimes we need to combine attributes to get unique keys </a:t>
            </a:r>
          </a:p>
          <a:p>
            <a:endParaRPr lang="en-US" dirty="0"/>
          </a:p>
        </p:txBody>
      </p:sp>
    </p:spTree>
    <p:extLst>
      <p:ext uri="{BB962C8B-B14F-4D97-AF65-F5344CB8AC3E}">
        <p14:creationId xmlns:p14="http://schemas.microsoft.com/office/powerpoint/2010/main" val="830325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a:t>
            </a:r>
            <a:r>
              <a:rPr lang="en-US" dirty="0" err="1"/>
              <a:t>College+Major</a:t>
            </a:r>
            <a:r>
              <a:rPr lang="en-US" dirty="0"/>
              <a:t>  -- sometimes we need to combine attributes to get unique keys </a:t>
            </a:r>
          </a:p>
          <a:p>
            <a:endParaRPr lang="en-US" dirty="0"/>
          </a:p>
        </p:txBody>
      </p:sp>
    </p:spTree>
    <p:extLst>
      <p:ext uri="{BB962C8B-B14F-4D97-AF65-F5344CB8AC3E}">
        <p14:creationId xmlns:p14="http://schemas.microsoft.com/office/powerpoint/2010/main" val="1601066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talk about some visual encodings we can use when we have two keys, or a multi-dimensional table. </a:t>
            </a:r>
          </a:p>
          <a:p>
            <a:r>
              <a:rPr lang="en-US" dirty="0"/>
              <a:t>If one key is ordinal or categorical and the other is categorical one thing we can do is represent out data with a stacked bar chart. &lt;explain bar chart&gt; </a:t>
            </a:r>
          </a:p>
          <a:p>
            <a:r>
              <a:rPr lang="en-US" dirty="0"/>
              <a:t>Question: if both keys are categorical, how should I decide which is represented by position on the x-axis and which is represented with color of bars? </a:t>
            </a:r>
          </a:p>
          <a:p>
            <a:endParaRPr lang="en-US" dirty="0"/>
          </a:p>
        </p:txBody>
      </p:sp>
    </p:spTree>
    <p:extLst>
      <p:ext uri="{BB962C8B-B14F-4D97-AF65-F5344CB8AC3E}">
        <p14:creationId xmlns:p14="http://schemas.microsoft.com/office/powerpoint/2010/main" val="4156140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There are of course more options for showing data with one key, two keys, or more than 2 keys. I’m going to leave looking at those as part of your homework for this week. For now, we’re going to switch into our next consideration for arranging table data </a:t>
            </a:r>
          </a:p>
          <a:p>
            <a:pPr marL="0" marR="0" lvl="0" indent="0" defTabSz="825500" eaLnBrk="1" fontAlgn="auto" latinLnBrk="0" hangingPunct="1">
              <a:lnSpc>
                <a:spcPct val="100000"/>
              </a:lnSpc>
              <a:spcBef>
                <a:spcPts val="0"/>
              </a:spcBef>
              <a:spcAft>
                <a:spcPts val="0"/>
              </a:spcAft>
              <a:buClrTx/>
              <a:buSzTx/>
              <a:buFontTx/>
              <a:buNone/>
              <a:tabLst/>
              <a:defRPr/>
            </a:pPr>
            <a:endParaRPr lang="en-US" dirty="0"/>
          </a:p>
          <a:p>
            <a:pPr marL="0" marR="0" lvl="0" indent="0" defTabSz="825500" eaLnBrk="1" fontAlgn="auto" latinLnBrk="0" hangingPunct="1">
              <a:lnSpc>
                <a:spcPct val="100000"/>
              </a:lnSpc>
              <a:spcBef>
                <a:spcPts val="0"/>
              </a:spcBef>
              <a:spcAft>
                <a:spcPts val="0"/>
              </a:spcAft>
              <a:buClrTx/>
              <a:buSzTx/>
              <a:buFontTx/>
              <a:buNone/>
              <a:tabLst/>
              <a:defRPr/>
            </a:pPr>
            <a:r>
              <a:rPr lang="en-US" dirty="0"/>
              <a:t>Note that this is a case too where we don’t necessarily align our regions along an axis, instead we align them with respect to hierarchy. </a:t>
            </a:r>
          </a:p>
        </p:txBody>
      </p:sp>
    </p:spTree>
    <p:extLst>
      <p:ext uri="{BB962C8B-B14F-4D97-AF65-F5344CB8AC3E}">
        <p14:creationId xmlns:p14="http://schemas.microsoft.com/office/powerpoint/2010/main" val="2118774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No key! This happens sometimes, and that’s okay </a:t>
            </a:r>
          </a:p>
        </p:txBody>
      </p:sp>
    </p:spTree>
    <p:extLst>
      <p:ext uri="{BB962C8B-B14F-4D97-AF65-F5344CB8AC3E}">
        <p14:creationId xmlns:p14="http://schemas.microsoft.com/office/powerpoint/2010/main" val="310002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No key! This happens sometimes, and that’s okay </a:t>
            </a:r>
          </a:p>
        </p:txBody>
      </p:sp>
    </p:spTree>
    <p:extLst>
      <p:ext uri="{BB962C8B-B14F-4D97-AF65-F5344CB8AC3E}">
        <p14:creationId xmlns:p14="http://schemas.microsoft.com/office/powerpoint/2010/main" val="216951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we have no Keys, or two quantitative values are the most important attributes for us to show. </a:t>
            </a:r>
          </a:p>
          <a:p>
            <a:r>
              <a:rPr lang="en-US" dirty="0"/>
              <a:t>In cases like this, we just need to express values, which amounts to using position along an axis to communicate values.</a:t>
            </a:r>
          </a:p>
          <a:p>
            <a:r>
              <a:rPr lang="en-US" dirty="0"/>
              <a:t>An example visual encoding you would use in this case is a scatter plot. Scatter plot are a visual encoding we use when the two most important attributes to communicate are quantitative, and we want to show a relationship (or lack thereof) between them.   </a:t>
            </a:r>
          </a:p>
        </p:txBody>
      </p:sp>
    </p:spTree>
    <p:extLst>
      <p:ext uri="{BB962C8B-B14F-4D97-AF65-F5344CB8AC3E}">
        <p14:creationId xmlns:p14="http://schemas.microsoft.com/office/powerpoint/2010/main" val="27178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Previously, we started talking about visual encoding, and defined it as the literal representation of data in a visualization </a:t>
            </a:r>
          </a:p>
          <a:p>
            <a:endParaRPr lang="en-US" dirty="0"/>
          </a:p>
          <a:p>
            <a:r>
              <a:rPr lang="en-US" dirty="0"/>
              <a:t>We talked about how visual encoding refers to basic graphs and charts like these &lt;next&gt; </a:t>
            </a:r>
          </a:p>
        </p:txBody>
      </p:sp>
    </p:spTree>
    <p:extLst>
      <p:ext uri="{BB962C8B-B14F-4D97-AF65-F5344CB8AC3E}">
        <p14:creationId xmlns:p14="http://schemas.microsoft.com/office/powerpoint/2010/main" val="2698476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additional point we consider is axis orientation. And there are three different options. </a:t>
            </a:r>
          </a:p>
          <a:p>
            <a:r>
              <a:rPr lang="en-US" dirty="0"/>
              <a:t>Rectilinear is what we’re probably all used to. It’s just using cartesian coordinates.  </a:t>
            </a:r>
          </a:p>
          <a:p>
            <a:r>
              <a:rPr lang="en-US" dirty="0"/>
              <a:t>Parallel axes are when we arrange each axis as parallel to the others. </a:t>
            </a:r>
          </a:p>
          <a:p>
            <a:r>
              <a:rPr lang="en-US" dirty="0"/>
              <a:t>Radial is when we use polar coordinates to make plots. </a:t>
            </a:r>
          </a:p>
          <a:p>
            <a:r>
              <a:rPr lang="en-US" dirty="0"/>
              <a:t>Let’s look at some examples. </a:t>
            </a:r>
          </a:p>
        </p:txBody>
      </p:sp>
    </p:spTree>
    <p:extLst>
      <p:ext uri="{BB962C8B-B14F-4D97-AF65-F5344CB8AC3E}">
        <p14:creationId xmlns:p14="http://schemas.microsoft.com/office/powerpoint/2010/main" val="597552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031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Penguins </a:t>
            </a:r>
          </a:p>
        </p:txBody>
      </p:sp>
    </p:spTree>
    <p:extLst>
      <p:ext uri="{BB962C8B-B14F-4D97-AF65-F5344CB8AC3E}">
        <p14:creationId xmlns:p14="http://schemas.microsoft.com/office/powerpoint/2010/main" val="4105530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723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1503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interpretation of each chart and when it makes sense.</a:t>
            </a:r>
          </a:p>
          <a:p>
            <a:endParaRPr lang="en-US" dirty="0"/>
          </a:p>
          <a:p>
            <a:r>
              <a:rPr lang="en-US" dirty="0"/>
              <a:t>This is an example of why it is important to consider tasks and data as we create our visual encodings. Otherwise, we can end up communicating things we do not intend to communicate.  </a:t>
            </a:r>
          </a:p>
        </p:txBody>
      </p:sp>
    </p:spTree>
    <p:extLst>
      <p:ext uri="{BB962C8B-B14F-4D97-AF65-F5344CB8AC3E}">
        <p14:creationId xmlns:p14="http://schemas.microsoft.com/office/powerpoint/2010/main" val="3708174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9083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what we need to do to design a new visualization is to </a:t>
            </a:r>
          </a:p>
          <a:p>
            <a:endParaRPr lang="en-US" dirty="0"/>
          </a:p>
        </p:txBody>
      </p:sp>
    </p:spTree>
    <p:extLst>
      <p:ext uri="{BB962C8B-B14F-4D97-AF65-F5344CB8AC3E}">
        <p14:creationId xmlns:p14="http://schemas.microsoft.com/office/powerpoint/2010/main" val="1631324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0208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71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well as to more complex combinations of graphs and charts like these. </a:t>
            </a:r>
          </a:p>
        </p:txBody>
      </p:sp>
    </p:spTree>
    <p:extLst>
      <p:ext uri="{BB962C8B-B14F-4D97-AF65-F5344CB8AC3E}">
        <p14:creationId xmlns:p14="http://schemas.microsoft.com/office/powerpoint/2010/main" val="1296490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535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2214375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2105682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3100072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325878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78131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88972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7538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8977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30757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58136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 id="2147483663"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tif"/><Relationship Id="rId3" Type="http://schemas.openxmlformats.org/officeDocument/2006/relationships/image" Target="../media/image2.tif"/><Relationship Id="rId7" Type="http://schemas.openxmlformats.org/officeDocument/2006/relationships/image" Target="../media/image6.tif"/><Relationship Id="rId12" Type="http://schemas.openxmlformats.org/officeDocument/2006/relationships/image" Target="../media/image11.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Relationship Id="rId11" Type="http://schemas.openxmlformats.org/officeDocument/2006/relationships/image" Target="../media/image10.tif"/><Relationship Id="rId5" Type="http://schemas.openxmlformats.org/officeDocument/2006/relationships/image" Target="../media/image4.tif"/><Relationship Id="rId10" Type="http://schemas.openxmlformats.org/officeDocument/2006/relationships/image" Target="../media/image9.tif"/><Relationship Id="rId4" Type="http://schemas.openxmlformats.org/officeDocument/2006/relationships/image" Target="../media/image3.tif"/><Relationship Id="rId9" Type="http://schemas.openxmlformats.org/officeDocument/2006/relationships/image" Target="../media/image8.tif"/><Relationship Id="rId1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2.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3.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64.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8</a:t>
            </a:r>
            <a:r>
              <a:rPr dirty="0"/>
              <a:t>: </a:t>
            </a:r>
            <a:r>
              <a:rPr lang="en-US" dirty="0"/>
              <a:t>Visual Encodings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11" name="Picture 10" descr="A picture containing hanger&#10;&#10;Description automatically generated">
            <a:extLst>
              <a:ext uri="{FF2B5EF4-FFF2-40B4-BE49-F238E27FC236}">
                <a16:creationId xmlns:a16="http://schemas.microsoft.com/office/drawing/2014/main" id="{16AFF1EF-1801-0349-A141-5C25B60C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86" y="3606000"/>
            <a:ext cx="8749807" cy="1867337"/>
          </a:xfrm>
          <a:prstGeom prst="rect">
            <a:avLst/>
          </a:prstGeom>
        </p:spPr>
      </p:pic>
      <p:pic>
        <p:nvPicPr>
          <p:cNvPr id="12" name="Picture 11" descr="Application&#10;&#10;Description automatically generated with medium confidence">
            <a:extLst>
              <a:ext uri="{FF2B5EF4-FFF2-40B4-BE49-F238E27FC236}">
                <a16:creationId xmlns:a16="http://schemas.microsoft.com/office/drawing/2014/main" id="{EE3371C3-ACF2-A440-A83D-4121DB1FA528}"/>
              </a:ext>
            </a:extLst>
          </p:cNvPr>
          <p:cNvPicPr>
            <a:picLocks noChangeAspect="1"/>
          </p:cNvPicPr>
          <p:nvPr/>
        </p:nvPicPr>
        <p:blipFill rotWithShape="1">
          <a:blip r:embed="rId4">
            <a:extLst>
              <a:ext uri="{28A0092B-C50C-407E-A947-70E740481C1C}">
                <a14:useLocalDpi xmlns:a14="http://schemas.microsoft.com/office/drawing/2010/main" val="0"/>
              </a:ext>
            </a:extLst>
          </a:blip>
          <a:srcRect b="33070"/>
          <a:stretch/>
        </p:blipFill>
        <p:spPr>
          <a:xfrm>
            <a:off x="14727651" y="3606000"/>
            <a:ext cx="9104811" cy="4248902"/>
          </a:xfrm>
          <a:prstGeom prst="rect">
            <a:avLst/>
          </a:prstGeom>
        </p:spPr>
      </p:pic>
      <p:sp>
        <p:nvSpPr>
          <p:cNvPr id="15" name="Type = structural or mathematical interpretation of the data">
            <a:extLst>
              <a:ext uri="{FF2B5EF4-FFF2-40B4-BE49-F238E27FC236}">
                <a16:creationId xmlns:a16="http://schemas.microsoft.com/office/drawing/2014/main" id="{EEB37854-0BA3-114B-A8D1-C353F925FE95}"/>
              </a:ext>
            </a:extLst>
          </p:cNvPr>
          <p:cNvSpPr/>
          <p:nvPr/>
        </p:nvSpPr>
        <p:spPr>
          <a:xfrm>
            <a:off x="105657" y="3832649"/>
            <a:ext cx="11456495"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endParaRPr lang="en-US" sz="4800" dirty="0"/>
          </a:p>
        </p:txBody>
      </p:sp>
      <p:sp>
        <p:nvSpPr>
          <p:cNvPr id="17" name="Type = structural or mathematical interpretation of the data">
            <a:extLst>
              <a:ext uri="{FF2B5EF4-FFF2-40B4-BE49-F238E27FC236}">
                <a16:creationId xmlns:a16="http://schemas.microsoft.com/office/drawing/2014/main" id="{C4411FFE-7E99-C749-AC63-139C9640DAAB}"/>
              </a:ext>
            </a:extLst>
          </p:cNvPr>
          <p:cNvSpPr/>
          <p:nvPr/>
        </p:nvSpPr>
        <p:spPr>
          <a:xfrm>
            <a:off x="11562152" y="3801291"/>
            <a:ext cx="1146284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endParaRPr lang="en-US" sz="4800" dirty="0"/>
          </a:p>
        </p:txBody>
      </p:sp>
      <p:pic>
        <p:nvPicPr>
          <p:cNvPr id="19" name="Picture 18" descr="Application&#10;&#10;Description automatically generated with medium confidence">
            <a:extLst>
              <a:ext uri="{FF2B5EF4-FFF2-40B4-BE49-F238E27FC236}">
                <a16:creationId xmlns:a16="http://schemas.microsoft.com/office/drawing/2014/main" id="{4EDA40A0-ADEA-DF44-B663-67383683DD2A}"/>
              </a:ext>
            </a:extLst>
          </p:cNvPr>
          <p:cNvPicPr>
            <a:picLocks noChangeAspect="1"/>
          </p:cNvPicPr>
          <p:nvPr/>
        </p:nvPicPr>
        <p:blipFill rotWithShape="1">
          <a:blip r:embed="rId4">
            <a:extLst>
              <a:ext uri="{28A0092B-C50C-407E-A947-70E740481C1C}">
                <a14:useLocalDpi xmlns:a14="http://schemas.microsoft.com/office/drawing/2010/main" val="0"/>
              </a:ext>
            </a:extLst>
          </a:blip>
          <a:srcRect t="67012"/>
          <a:stretch/>
        </p:blipFill>
        <p:spPr>
          <a:xfrm>
            <a:off x="14727651" y="7689906"/>
            <a:ext cx="9104811" cy="2094174"/>
          </a:xfrm>
          <a:prstGeom prst="rect">
            <a:avLst/>
          </a:prstGeom>
        </p:spPr>
      </p:pic>
      <p:pic>
        <p:nvPicPr>
          <p:cNvPr id="2" name="Picture 1" descr="Chart, scatter chart&#10;&#10;Description automatically generated">
            <a:extLst>
              <a:ext uri="{FF2B5EF4-FFF2-40B4-BE49-F238E27FC236}">
                <a16:creationId xmlns:a16="http://schemas.microsoft.com/office/drawing/2014/main" id="{392DB3E4-F17D-9783-4A84-7BAB97F4C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109" y="5699986"/>
            <a:ext cx="9994542" cy="7118530"/>
          </a:xfrm>
          <a:prstGeom prst="rect">
            <a:avLst/>
          </a:prstGeom>
        </p:spPr>
      </p:pic>
      <p:sp>
        <p:nvSpPr>
          <p:cNvPr id="3" name="TextBox 2">
            <a:extLst>
              <a:ext uri="{FF2B5EF4-FFF2-40B4-BE49-F238E27FC236}">
                <a16:creationId xmlns:a16="http://schemas.microsoft.com/office/drawing/2014/main" id="{4DE54171-B397-59D7-29D6-41B38C042AF4}"/>
              </a:ext>
            </a:extLst>
          </p:cNvPr>
          <p:cNvSpPr txBox="1"/>
          <p:nvPr/>
        </p:nvSpPr>
        <p:spPr>
          <a:xfrm>
            <a:off x="551538" y="12940725"/>
            <a:ext cx="121281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sp>
        <p:nvSpPr>
          <p:cNvPr id="4" name="TextBox 3">
            <a:extLst>
              <a:ext uri="{FF2B5EF4-FFF2-40B4-BE49-F238E27FC236}">
                <a16:creationId xmlns:a16="http://schemas.microsoft.com/office/drawing/2014/main" id="{44C2FBC4-FC52-44EC-5B44-572FD49C649E}"/>
              </a:ext>
            </a:extLst>
          </p:cNvPr>
          <p:cNvSpPr txBox="1"/>
          <p:nvPr/>
        </p:nvSpPr>
        <p:spPr>
          <a:xfrm>
            <a:off x="496646" y="7267251"/>
            <a:ext cx="405384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are the marks and channels in this vis?</a:t>
            </a:r>
          </a:p>
        </p:txBody>
      </p:sp>
      <p:sp>
        <p:nvSpPr>
          <p:cNvPr id="5" name="Frame 4">
            <a:extLst>
              <a:ext uri="{FF2B5EF4-FFF2-40B4-BE49-F238E27FC236}">
                <a16:creationId xmlns:a16="http://schemas.microsoft.com/office/drawing/2014/main" id="{720E9678-F317-75D2-B168-2425C8EB2A18}"/>
              </a:ext>
            </a:extLst>
          </p:cNvPr>
          <p:cNvSpPr/>
          <p:nvPr/>
        </p:nvSpPr>
        <p:spPr>
          <a:xfrm>
            <a:off x="105656" y="5151120"/>
            <a:ext cx="14860023" cy="8374380"/>
          </a:xfrm>
          <a:prstGeom prst="frame">
            <a:avLst>
              <a:gd name="adj1" fmla="val 1217"/>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52238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618566" y="8434455"/>
            <a:ext cx="14621434"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are the items, attributes, and attribute types in this dataset? </a:t>
            </a:r>
          </a:p>
        </p:txBody>
      </p:sp>
      <p:pic>
        <p:nvPicPr>
          <p:cNvPr id="5" name="Picture 4" descr="Table&#10;&#10;Description automatically generated">
            <a:extLst>
              <a:ext uri="{FF2B5EF4-FFF2-40B4-BE49-F238E27FC236}">
                <a16:creationId xmlns:a16="http://schemas.microsoft.com/office/drawing/2014/main" id="{57FBAA7C-3DD0-3976-C7CB-8858B1472A54}"/>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Tree>
    <p:extLst>
      <p:ext uri="{BB962C8B-B14F-4D97-AF65-F5344CB8AC3E}">
        <p14:creationId xmlns:p14="http://schemas.microsoft.com/office/powerpoint/2010/main" val="396480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3" name="Picture 2" descr="Table&#10;&#10;Description automatically generated">
            <a:extLst>
              <a:ext uri="{FF2B5EF4-FFF2-40B4-BE49-F238E27FC236}">
                <a16:creationId xmlns:a16="http://schemas.microsoft.com/office/drawing/2014/main" id="{EF34E2EA-95F0-204B-85E3-78A411D3A8DA}"/>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161366" y="4274777"/>
            <a:ext cx="14621434"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Items: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row (flight)</a:t>
            </a:r>
          </a:p>
          <a:p>
            <a:pPr marR="0" algn="l" defTabSz="825500" rtl="0" fontAlgn="auto" latinLnBrk="0" hangingPunct="0">
              <a:lnSpc>
                <a:spcPct val="100000"/>
              </a:lnSpc>
              <a:spcBef>
                <a:spcPts val="0"/>
              </a:spcBef>
              <a:spcAft>
                <a:spcPts val="0"/>
              </a:spcAft>
              <a:buClrTx/>
              <a:buSzTx/>
              <a:tabLst/>
            </a:pPr>
            <a:r>
              <a:rPr lang="en-US" sz="5400" dirty="0">
                <a:solidFill>
                  <a:schemeClr val="accent5">
                    <a:lumMod val="50000"/>
                  </a:schemeClr>
                </a:solidFill>
              </a:rPr>
              <a:t>Attributes: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columns</a:t>
            </a:r>
          </a:p>
        </p:txBody>
      </p:sp>
      <p:sp>
        <p:nvSpPr>
          <p:cNvPr id="5" name="TextBox 4">
            <a:extLst>
              <a:ext uri="{FF2B5EF4-FFF2-40B4-BE49-F238E27FC236}">
                <a16:creationId xmlns:a16="http://schemas.microsoft.com/office/drawing/2014/main" id="{F7874F53-E7EC-7BD1-3FD8-166B332A1C17}"/>
              </a:ext>
            </a:extLst>
          </p:cNvPr>
          <p:cNvSpPr txBox="1"/>
          <p:nvPr/>
        </p:nvSpPr>
        <p:spPr>
          <a:xfrm rot="2394253">
            <a:off x="7013066"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4C3E718F-8954-4248-C7A1-8250D80134C3}"/>
              </a:ext>
            </a:extLst>
          </p:cNvPr>
          <p:cNvSpPr txBox="1"/>
          <p:nvPr/>
        </p:nvSpPr>
        <p:spPr>
          <a:xfrm rot="2394253">
            <a:off x="11137686"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7D0C5E6-253D-B26E-CEA0-3422F101A1FA}"/>
              </a:ext>
            </a:extLst>
          </p:cNvPr>
          <p:cNvSpPr txBox="1"/>
          <p:nvPr/>
        </p:nvSpPr>
        <p:spPr>
          <a:xfrm rot="2394253">
            <a:off x="9441676" y="8377098"/>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C2797A21-05D8-34E3-B59D-53B48CC43C37}"/>
              </a:ext>
            </a:extLst>
          </p:cNvPr>
          <p:cNvSpPr txBox="1"/>
          <p:nvPr/>
        </p:nvSpPr>
        <p:spPr>
          <a:xfrm rot="2394253">
            <a:off x="13457611"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0" name="TextBox 9">
            <a:extLst>
              <a:ext uri="{FF2B5EF4-FFF2-40B4-BE49-F238E27FC236}">
                <a16:creationId xmlns:a16="http://schemas.microsoft.com/office/drawing/2014/main" id="{9BD94161-ED8C-01C7-9520-29E7E2A90BE1}"/>
              </a:ext>
            </a:extLst>
          </p:cNvPr>
          <p:cNvSpPr txBox="1"/>
          <p:nvPr/>
        </p:nvSpPr>
        <p:spPr>
          <a:xfrm rot="2394253">
            <a:off x="1568196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1" name="TextBox 10">
            <a:extLst>
              <a:ext uri="{FF2B5EF4-FFF2-40B4-BE49-F238E27FC236}">
                <a16:creationId xmlns:a16="http://schemas.microsoft.com/office/drawing/2014/main" id="{1976AC0D-B6A2-DC11-E0BC-9E50712F8F0D}"/>
              </a:ext>
            </a:extLst>
          </p:cNvPr>
          <p:cNvSpPr txBox="1"/>
          <p:nvPr/>
        </p:nvSpPr>
        <p:spPr>
          <a:xfrm rot="2394253">
            <a:off x="4740927"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3684CBB6-727C-090A-FBDA-7B6EDF48F73F}"/>
              </a:ext>
            </a:extLst>
          </p:cNvPr>
          <p:cNvSpPr txBox="1"/>
          <p:nvPr/>
        </p:nvSpPr>
        <p:spPr>
          <a:xfrm rot="2394253">
            <a:off x="17604585"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3" name="TextBox 12">
            <a:extLst>
              <a:ext uri="{FF2B5EF4-FFF2-40B4-BE49-F238E27FC236}">
                <a16:creationId xmlns:a16="http://schemas.microsoft.com/office/drawing/2014/main" id="{17AF22FA-0AC1-7FD0-B6CE-AC72B08D7B98}"/>
              </a:ext>
            </a:extLst>
          </p:cNvPr>
          <p:cNvSpPr txBox="1"/>
          <p:nvPr/>
        </p:nvSpPr>
        <p:spPr>
          <a:xfrm rot="2394253">
            <a:off x="1985464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FDB1EBF1-24BE-4A15-0765-7D91049B408D}"/>
              </a:ext>
            </a:extLst>
          </p:cNvPr>
          <p:cNvSpPr txBox="1"/>
          <p:nvPr/>
        </p:nvSpPr>
        <p:spPr>
          <a:xfrm rot="2394253">
            <a:off x="21777263"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quantitative</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Tree>
    <p:extLst>
      <p:ext uri="{BB962C8B-B14F-4D97-AF65-F5344CB8AC3E}">
        <p14:creationId xmlns:p14="http://schemas.microsoft.com/office/powerpoint/2010/main" val="335443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3" name="Picture 2" descr="Table&#10;&#10;Description automatically generated">
            <a:extLst>
              <a:ext uri="{FF2B5EF4-FFF2-40B4-BE49-F238E27FC236}">
                <a16:creationId xmlns:a16="http://schemas.microsoft.com/office/drawing/2014/main" id="{EF34E2EA-95F0-204B-85E3-78A411D3A8DA}"/>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161366" y="4274777"/>
            <a:ext cx="14621434"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Items: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row (flight)</a:t>
            </a:r>
          </a:p>
          <a:p>
            <a:pPr marR="0" algn="l" defTabSz="825500" rtl="0" fontAlgn="auto" latinLnBrk="0" hangingPunct="0">
              <a:lnSpc>
                <a:spcPct val="100000"/>
              </a:lnSpc>
              <a:spcBef>
                <a:spcPts val="0"/>
              </a:spcBef>
              <a:spcAft>
                <a:spcPts val="0"/>
              </a:spcAft>
              <a:buClrTx/>
              <a:buSzTx/>
              <a:tabLst/>
            </a:pPr>
            <a:r>
              <a:rPr lang="en-US" sz="5400" dirty="0">
                <a:solidFill>
                  <a:schemeClr val="accent5">
                    <a:lumMod val="50000"/>
                  </a:schemeClr>
                </a:solidFill>
              </a:rPr>
              <a:t>Attributes: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columns</a:t>
            </a:r>
          </a:p>
        </p:txBody>
      </p:sp>
      <p:sp>
        <p:nvSpPr>
          <p:cNvPr id="5" name="TextBox 4">
            <a:extLst>
              <a:ext uri="{FF2B5EF4-FFF2-40B4-BE49-F238E27FC236}">
                <a16:creationId xmlns:a16="http://schemas.microsoft.com/office/drawing/2014/main" id="{F7874F53-E7EC-7BD1-3FD8-166B332A1C17}"/>
              </a:ext>
            </a:extLst>
          </p:cNvPr>
          <p:cNvSpPr txBox="1"/>
          <p:nvPr/>
        </p:nvSpPr>
        <p:spPr>
          <a:xfrm rot="2394253">
            <a:off x="7013066"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4C3E718F-8954-4248-C7A1-8250D80134C3}"/>
              </a:ext>
            </a:extLst>
          </p:cNvPr>
          <p:cNvSpPr txBox="1"/>
          <p:nvPr/>
        </p:nvSpPr>
        <p:spPr>
          <a:xfrm rot="2394253">
            <a:off x="11137686"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7D0C5E6-253D-B26E-CEA0-3422F101A1FA}"/>
              </a:ext>
            </a:extLst>
          </p:cNvPr>
          <p:cNvSpPr txBox="1"/>
          <p:nvPr/>
        </p:nvSpPr>
        <p:spPr>
          <a:xfrm rot="2394253">
            <a:off x="9441676" y="8377098"/>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C2797A21-05D8-34E3-B59D-53B48CC43C37}"/>
              </a:ext>
            </a:extLst>
          </p:cNvPr>
          <p:cNvSpPr txBox="1"/>
          <p:nvPr/>
        </p:nvSpPr>
        <p:spPr>
          <a:xfrm rot="2394253">
            <a:off x="13457611"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0" name="TextBox 9">
            <a:extLst>
              <a:ext uri="{FF2B5EF4-FFF2-40B4-BE49-F238E27FC236}">
                <a16:creationId xmlns:a16="http://schemas.microsoft.com/office/drawing/2014/main" id="{9BD94161-ED8C-01C7-9520-29E7E2A90BE1}"/>
              </a:ext>
            </a:extLst>
          </p:cNvPr>
          <p:cNvSpPr txBox="1"/>
          <p:nvPr/>
        </p:nvSpPr>
        <p:spPr>
          <a:xfrm rot="2394253">
            <a:off x="1568196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1" name="TextBox 10">
            <a:extLst>
              <a:ext uri="{FF2B5EF4-FFF2-40B4-BE49-F238E27FC236}">
                <a16:creationId xmlns:a16="http://schemas.microsoft.com/office/drawing/2014/main" id="{1976AC0D-B6A2-DC11-E0BC-9E50712F8F0D}"/>
              </a:ext>
            </a:extLst>
          </p:cNvPr>
          <p:cNvSpPr txBox="1"/>
          <p:nvPr/>
        </p:nvSpPr>
        <p:spPr>
          <a:xfrm rot="2394253">
            <a:off x="4740927"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3684CBB6-727C-090A-FBDA-7B6EDF48F73F}"/>
              </a:ext>
            </a:extLst>
          </p:cNvPr>
          <p:cNvSpPr txBox="1"/>
          <p:nvPr/>
        </p:nvSpPr>
        <p:spPr>
          <a:xfrm rot="2394253">
            <a:off x="17604585"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3" name="TextBox 12">
            <a:extLst>
              <a:ext uri="{FF2B5EF4-FFF2-40B4-BE49-F238E27FC236}">
                <a16:creationId xmlns:a16="http://schemas.microsoft.com/office/drawing/2014/main" id="{17AF22FA-0AC1-7FD0-B6CE-AC72B08D7B98}"/>
              </a:ext>
            </a:extLst>
          </p:cNvPr>
          <p:cNvSpPr txBox="1"/>
          <p:nvPr/>
        </p:nvSpPr>
        <p:spPr>
          <a:xfrm rot="2394253">
            <a:off x="1985464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FDB1EBF1-24BE-4A15-0765-7D91049B408D}"/>
              </a:ext>
            </a:extLst>
          </p:cNvPr>
          <p:cNvSpPr txBox="1"/>
          <p:nvPr/>
        </p:nvSpPr>
        <p:spPr>
          <a:xfrm rot="2394253">
            <a:off x="21777263"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quantitative</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C32AD7F4-8F91-0C2F-DB25-4C8ED807BBED}"/>
              </a:ext>
            </a:extLst>
          </p:cNvPr>
          <p:cNvSpPr txBox="1"/>
          <p:nvPr/>
        </p:nvSpPr>
        <p:spPr>
          <a:xfrm>
            <a:off x="679526" y="10001501"/>
            <a:ext cx="23437774"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Sketch a visual encoding that allows the user to check for a relationship between DAY_OF_WEEK and DISTANCE for these flights. </a:t>
            </a:r>
            <a:r>
              <a:rPr lang="en-US" dirty="0"/>
              <a:t>Secondarily, your visual encoding should show the DEST and DIVERTED status of each flight.  </a:t>
            </a:r>
            <a:r>
              <a:rPr kumimoji="0" lang="en-US" sz="5600" b="0" i="0" u="none" strike="noStrike" cap="none" spc="0" normalizeH="0" baseline="0" dirty="0">
                <a:ln>
                  <a:noFill/>
                </a:ln>
                <a:solidFill>
                  <a:srgbClr val="000000"/>
                </a:solidFill>
                <a:effectLst/>
                <a:uFillTx/>
                <a:latin typeface="+mj-lt"/>
                <a:ea typeface="+mj-ea"/>
                <a:cs typeface="+mj-cs"/>
                <a:sym typeface="Gill Sans"/>
              </a:rPr>
              <a:t> </a:t>
            </a:r>
          </a:p>
        </p:txBody>
      </p:sp>
    </p:spTree>
    <p:extLst>
      <p:ext uri="{BB962C8B-B14F-4D97-AF65-F5344CB8AC3E}">
        <p14:creationId xmlns:p14="http://schemas.microsoft.com/office/powerpoint/2010/main" val="127453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8" name="TextBox 7">
            <a:extLst>
              <a:ext uri="{FF2B5EF4-FFF2-40B4-BE49-F238E27FC236}">
                <a16:creationId xmlns:a16="http://schemas.microsoft.com/office/drawing/2014/main" id="{CD664901-5430-BF4A-95D7-524752E52A69}"/>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pic>
        <p:nvPicPr>
          <p:cNvPr id="2" name="Picture 1" descr="Table&#10;&#10;Description automatically generated">
            <a:extLst>
              <a:ext uri="{FF2B5EF4-FFF2-40B4-BE49-F238E27FC236}">
                <a16:creationId xmlns:a16="http://schemas.microsoft.com/office/drawing/2014/main" id="{EF0C0330-6376-86EC-1FC5-4E52FD6AF745}"/>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4" name="Type = structural or mathematical interpretation of the data">
            <a:extLst>
              <a:ext uri="{FF2B5EF4-FFF2-40B4-BE49-F238E27FC236}">
                <a16:creationId xmlns:a16="http://schemas.microsoft.com/office/drawing/2014/main" id="{B481F2AC-DF18-07C5-9AF4-CE4191CA5CDA}"/>
              </a:ext>
            </a:extLst>
          </p:cNvPr>
          <p:cNvSpPr/>
          <p:nvPr/>
        </p:nvSpPr>
        <p:spPr>
          <a:xfrm>
            <a:off x="331091" y="7515313"/>
            <a:ext cx="1145649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r>
              <a:rPr lang="en-US" sz="4800" cap="small" dirty="0">
                <a:solidFill>
                  <a:schemeClr val="tx1"/>
                </a:solidFill>
              </a:rPr>
              <a:t> </a:t>
            </a:r>
          </a:p>
          <a:p>
            <a:pPr marL="685800" indent="-685800" algn="l">
              <a:buFont typeface="Arial" panose="020B0604020202020204" pitchFamily="34" charset="0"/>
              <a:buChar char="•"/>
              <a:defRPr sz="7200"/>
            </a:pPr>
            <a:r>
              <a:rPr lang="en-US" sz="4800" cap="small" dirty="0">
                <a:solidFill>
                  <a:schemeClr val="tx1"/>
                </a:solidFill>
              </a:rPr>
              <a:t>	</a:t>
            </a:r>
            <a:r>
              <a:rPr lang="en-US" sz="4800" dirty="0"/>
              <a:t>points (item)  </a:t>
            </a:r>
            <a:endParaRPr lang="en-US" sz="6600" dirty="0"/>
          </a:p>
        </p:txBody>
      </p:sp>
      <p:sp>
        <p:nvSpPr>
          <p:cNvPr id="5" name="Type = structural or mathematical interpretation of the data">
            <a:extLst>
              <a:ext uri="{FF2B5EF4-FFF2-40B4-BE49-F238E27FC236}">
                <a16:creationId xmlns:a16="http://schemas.microsoft.com/office/drawing/2014/main" id="{9E180AD9-04BF-1034-F3EC-93BB3AF21363}"/>
              </a:ext>
            </a:extLst>
          </p:cNvPr>
          <p:cNvSpPr/>
          <p:nvPr/>
        </p:nvSpPr>
        <p:spPr>
          <a:xfrm>
            <a:off x="311424" y="9169463"/>
            <a:ext cx="10870279"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r>
              <a:rPr lang="en-US" sz="4800" cap="small" dirty="0">
                <a:solidFill>
                  <a:schemeClr val="tx1"/>
                </a:solidFill>
              </a:rPr>
              <a:t> </a:t>
            </a:r>
          </a:p>
          <a:p>
            <a:pPr marL="685800" indent="-685800" algn="l">
              <a:buFont typeface="Arial" panose="020B0604020202020204" pitchFamily="34" charset="0"/>
              <a:buChar char="•"/>
              <a:defRPr sz="7200"/>
            </a:pPr>
            <a:r>
              <a:rPr lang="en-US" sz="4800" dirty="0">
                <a:sym typeface="Wingdings" pitchFamily="2" charset="2"/>
              </a:rPr>
              <a:t>DAY_OF_WEEK  horizontal position</a:t>
            </a:r>
          </a:p>
          <a:p>
            <a:pPr marL="685800" indent="-685800" algn="l">
              <a:buFont typeface="Arial" panose="020B0604020202020204" pitchFamily="34" charset="0"/>
              <a:buChar char="•"/>
              <a:defRPr sz="7200"/>
            </a:pPr>
            <a:r>
              <a:rPr lang="en-US" sz="4800" dirty="0">
                <a:sym typeface="Wingdings" pitchFamily="2" charset="2"/>
              </a:rPr>
              <a:t>DISTANCE  vertical position </a:t>
            </a:r>
          </a:p>
          <a:p>
            <a:pPr marL="685800" indent="-685800" algn="l">
              <a:buFont typeface="Arial" panose="020B0604020202020204" pitchFamily="34" charset="0"/>
              <a:buChar char="•"/>
              <a:defRPr sz="7200"/>
            </a:pPr>
            <a:r>
              <a:rPr lang="en-US" sz="4800" dirty="0">
                <a:sym typeface="Wingdings" pitchFamily="2" charset="2"/>
              </a:rPr>
              <a:t>DEST  shape</a:t>
            </a:r>
          </a:p>
          <a:p>
            <a:pPr marL="685800" indent="-685800" algn="l">
              <a:buFont typeface="Arial" panose="020B0604020202020204" pitchFamily="34" charset="0"/>
              <a:buChar char="•"/>
              <a:defRPr sz="7200"/>
            </a:pPr>
            <a:r>
              <a:rPr lang="en-US" sz="4800" dirty="0">
                <a:sym typeface="Wingdings" pitchFamily="2" charset="2"/>
              </a:rPr>
              <a:t>DIVERTED  color</a:t>
            </a:r>
          </a:p>
        </p:txBody>
      </p:sp>
    </p:spTree>
    <p:extLst>
      <p:ext uri="{BB962C8B-B14F-4D97-AF65-F5344CB8AC3E}">
        <p14:creationId xmlns:p14="http://schemas.microsoft.com/office/powerpoint/2010/main" val="554299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Type = structural or mathematical interpretation of the data">
            <a:extLst>
              <a:ext uri="{FF2B5EF4-FFF2-40B4-BE49-F238E27FC236}">
                <a16:creationId xmlns:a16="http://schemas.microsoft.com/office/drawing/2014/main" id="{41A641EC-990A-4146-82F0-588A1C5F35BA}"/>
              </a:ext>
            </a:extLst>
          </p:cNvPr>
          <p:cNvSpPr/>
          <p:nvPr/>
        </p:nvSpPr>
        <p:spPr>
          <a:xfrm>
            <a:off x="331091" y="7515313"/>
            <a:ext cx="1145649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r>
              <a:rPr lang="en-US" sz="4800" cap="small" dirty="0">
                <a:solidFill>
                  <a:schemeClr val="tx1"/>
                </a:solidFill>
              </a:rPr>
              <a:t> </a:t>
            </a:r>
          </a:p>
          <a:p>
            <a:pPr marL="685800" indent="-685800" algn="l">
              <a:buFont typeface="Arial" panose="020B0604020202020204" pitchFamily="34" charset="0"/>
              <a:buChar char="•"/>
              <a:defRPr sz="7200"/>
            </a:pPr>
            <a:r>
              <a:rPr lang="en-US" sz="4800" cap="small" dirty="0">
                <a:solidFill>
                  <a:schemeClr val="tx1"/>
                </a:solidFill>
              </a:rPr>
              <a:t>	</a:t>
            </a:r>
            <a:r>
              <a:rPr lang="en-US" sz="4800" dirty="0"/>
              <a:t>points (item)  </a:t>
            </a:r>
            <a:endParaRPr lang="en-US" sz="6600" dirty="0"/>
          </a:p>
        </p:txBody>
      </p:sp>
      <p:sp>
        <p:nvSpPr>
          <p:cNvPr id="14" name="Type = structural or mathematical interpretation of the data">
            <a:extLst>
              <a:ext uri="{FF2B5EF4-FFF2-40B4-BE49-F238E27FC236}">
                <a16:creationId xmlns:a16="http://schemas.microsoft.com/office/drawing/2014/main" id="{5C2C0946-B70D-B741-87A7-DFA9444631A7}"/>
              </a:ext>
            </a:extLst>
          </p:cNvPr>
          <p:cNvSpPr/>
          <p:nvPr/>
        </p:nvSpPr>
        <p:spPr>
          <a:xfrm>
            <a:off x="311424" y="9169463"/>
            <a:ext cx="10870279"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r>
              <a:rPr lang="en-US" sz="4800" cap="small" dirty="0">
                <a:solidFill>
                  <a:schemeClr val="tx1"/>
                </a:solidFill>
              </a:rPr>
              <a:t> </a:t>
            </a:r>
          </a:p>
          <a:p>
            <a:pPr marL="685800" indent="-685800" algn="l">
              <a:buFont typeface="Arial" panose="020B0604020202020204" pitchFamily="34" charset="0"/>
              <a:buChar char="•"/>
              <a:defRPr sz="7200"/>
            </a:pPr>
            <a:r>
              <a:rPr lang="en-US" sz="4800" dirty="0">
                <a:sym typeface="Wingdings" pitchFamily="2" charset="2"/>
              </a:rPr>
              <a:t>DAY_OF_WEEK  horizontal position</a:t>
            </a:r>
          </a:p>
          <a:p>
            <a:pPr marL="685800" indent="-685800" algn="l">
              <a:buFont typeface="Arial" panose="020B0604020202020204" pitchFamily="34" charset="0"/>
              <a:buChar char="•"/>
              <a:defRPr sz="7200"/>
            </a:pPr>
            <a:r>
              <a:rPr lang="en-US" sz="4800" dirty="0">
                <a:sym typeface="Wingdings" pitchFamily="2" charset="2"/>
              </a:rPr>
              <a:t>DISTANCE  vertical position </a:t>
            </a:r>
          </a:p>
          <a:p>
            <a:pPr marL="685800" indent="-685800" algn="l">
              <a:buFont typeface="Arial" panose="020B0604020202020204" pitchFamily="34" charset="0"/>
              <a:buChar char="•"/>
              <a:defRPr sz="7200"/>
            </a:pPr>
            <a:r>
              <a:rPr lang="en-US" sz="4800" dirty="0">
                <a:sym typeface="Wingdings" pitchFamily="2" charset="2"/>
              </a:rPr>
              <a:t>DEST  shape</a:t>
            </a:r>
          </a:p>
          <a:p>
            <a:pPr marL="685800" indent="-685800" algn="l">
              <a:buFont typeface="Arial" panose="020B0604020202020204" pitchFamily="34" charset="0"/>
              <a:buChar char="•"/>
              <a:defRPr sz="7200"/>
            </a:pPr>
            <a:r>
              <a:rPr lang="en-US" sz="4800" dirty="0">
                <a:sym typeface="Wingdings" pitchFamily="2" charset="2"/>
              </a:rPr>
              <a:t>DIVERTED  color</a:t>
            </a:r>
          </a:p>
        </p:txBody>
      </p:sp>
      <p:sp>
        <p:nvSpPr>
          <p:cNvPr id="8" name="TextBox 7">
            <a:extLst>
              <a:ext uri="{FF2B5EF4-FFF2-40B4-BE49-F238E27FC236}">
                <a16:creationId xmlns:a16="http://schemas.microsoft.com/office/drawing/2014/main" id="{70539491-5618-CA49-AF2D-CB10F07880F0}"/>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cxnSp>
        <p:nvCxnSpPr>
          <p:cNvPr id="10" name="Straight Arrow Connector 9">
            <a:extLst>
              <a:ext uri="{FF2B5EF4-FFF2-40B4-BE49-F238E27FC236}">
                <a16:creationId xmlns:a16="http://schemas.microsoft.com/office/drawing/2014/main" id="{8B45E263-C662-F948-A99F-B7721147C909}"/>
              </a:ext>
            </a:extLst>
          </p:cNvPr>
          <p:cNvCxnSpPr/>
          <p:nvPr/>
        </p:nvCxnSpPr>
        <p:spPr>
          <a:xfrm>
            <a:off x="12827921" y="8501513"/>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8A8BB9F3-1528-3847-9633-B7CAC20D75C9}"/>
              </a:ext>
            </a:extLst>
          </p:cNvPr>
          <p:cNvCxnSpPr>
            <a:cxnSpLocks/>
          </p:cNvCxnSpPr>
          <p:nvPr/>
        </p:nvCxnSpPr>
        <p:spPr>
          <a:xfrm flipH="1">
            <a:off x="12827921" y="11864145"/>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4ED21210-58E2-174D-90E8-C88D8D25EE45}"/>
              </a:ext>
            </a:extLst>
          </p:cNvPr>
          <p:cNvSpPr/>
          <p:nvPr/>
        </p:nvSpPr>
        <p:spPr>
          <a:xfrm>
            <a:off x="12855167" y="12012876"/>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05D63803-5BC4-8747-98B1-15F8D21AC9DC}"/>
              </a:ext>
            </a:extLst>
          </p:cNvPr>
          <p:cNvSpPr/>
          <p:nvPr/>
        </p:nvSpPr>
        <p:spPr>
          <a:xfrm>
            <a:off x="11852269" y="8756319"/>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EAD32009-6522-7D42-8FDB-5284D98B63E7}"/>
              </a:ext>
            </a:extLst>
          </p:cNvPr>
          <p:cNvSpPr/>
          <p:nvPr/>
        </p:nvSpPr>
        <p:spPr>
          <a:xfrm>
            <a:off x="12879055" y="11073383"/>
            <a:ext cx="457200" cy="457200"/>
          </a:xfrm>
          <a:prstGeom prst="ellips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Rectangle 16">
            <a:extLst>
              <a:ext uri="{FF2B5EF4-FFF2-40B4-BE49-F238E27FC236}">
                <a16:creationId xmlns:a16="http://schemas.microsoft.com/office/drawing/2014/main" id="{B606696F-4379-5D41-8C1F-CE4CAB7C1778}"/>
              </a:ext>
            </a:extLst>
          </p:cNvPr>
          <p:cNvSpPr/>
          <p:nvPr/>
        </p:nvSpPr>
        <p:spPr>
          <a:xfrm>
            <a:off x="13120640" y="11088353"/>
            <a:ext cx="457200" cy="457200"/>
          </a:xfrm>
          <a:prstGeom prst="rect">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Round Single Corner Rectangle 17">
            <a:extLst>
              <a:ext uri="{FF2B5EF4-FFF2-40B4-BE49-F238E27FC236}">
                <a16:creationId xmlns:a16="http://schemas.microsoft.com/office/drawing/2014/main" id="{A9DBACCE-A9B4-504A-AE58-4E527F94A6A6}"/>
              </a:ext>
            </a:extLst>
          </p:cNvPr>
          <p:cNvSpPr/>
          <p:nvPr/>
        </p:nvSpPr>
        <p:spPr>
          <a:xfrm>
            <a:off x="14447275" y="10111351"/>
            <a:ext cx="457200" cy="457200"/>
          </a:xfrm>
          <a:prstGeom prst="round1Rect">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Triangle 18">
            <a:extLst>
              <a:ext uri="{FF2B5EF4-FFF2-40B4-BE49-F238E27FC236}">
                <a16:creationId xmlns:a16="http://schemas.microsoft.com/office/drawing/2014/main" id="{DED370C3-8ABA-764F-8B62-BB36A8B140D9}"/>
              </a:ext>
            </a:extLst>
          </p:cNvPr>
          <p:cNvSpPr/>
          <p:nvPr/>
        </p:nvSpPr>
        <p:spPr>
          <a:xfrm>
            <a:off x="14422693" y="9172115"/>
            <a:ext cx="457200" cy="457200"/>
          </a:xfrm>
          <a:prstGeom prst="triangl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0" name="Triangle 19">
            <a:extLst>
              <a:ext uri="{FF2B5EF4-FFF2-40B4-BE49-F238E27FC236}">
                <a16:creationId xmlns:a16="http://schemas.microsoft.com/office/drawing/2014/main" id="{171D0A70-2CFF-FF43-8AF3-F40F4DAA69D9}"/>
              </a:ext>
            </a:extLst>
          </p:cNvPr>
          <p:cNvSpPr/>
          <p:nvPr/>
        </p:nvSpPr>
        <p:spPr>
          <a:xfrm>
            <a:off x="14427608" y="10297910"/>
            <a:ext cx="457200" cy="457200"/>
          </a:xfrm>
          <a:prstGeom prst="triangl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Cross 20">
            <a:extLst>
              <a:ext uri="{FF2B5EF4-FFF2-40B4-BE49-F238E27FC236}">
                <a16:creationId xmlns:a16="http://schemas.microsoft.com/office/drawing/2014/main" id="{879C5DE8-AEF8-D74D-9F73-699481A80192}"/>
              </a:ext>
            </a:extLst>
          </p:cNvPr>
          <p:cNvSpPr/>
          <p:nvPr/>
        </p:nvSpPr>
        <p:spPr>
          <a:xfrm>
            <a:off x="17833049" y="990196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Cross 21">
            <a:extLst>
              <a:ext uri="{FF2B5EF4-FFF2-40B4-BE49-F238E27FC236}">
                <a16:creationId xmlns:a16="http://schemas.microsoft.com/office/drawing/2014/main" id="{FF5DCA01-90FB-DD41-B427-E3F80A499362}"/>
              </a:ext>
            </a:extLst>
          </p:cNvPr>
          <p:cNvSpPr/>
          <p:nvPr/>
        </p:nvSpPr>
        <p:spPr>
          <a:xfrm>
            <a:off x="17867461" y="9021978"/>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ectangle 22">
            <a:extLst>
              <a:ext uri="{FF2B5EF4-FFF2-40B4-BE49-F238E27FC236}">
                <a16:creationId xmlns:a16="http://schemas.microsoft.com/office/drawing/2014/main" id="{38EA86D6-1589-504D-B0F7-FB58E7280601}"/>
              </a:ext>
            </a:extLst>
          </p:cNvPr>
          <p:cNvSpPr/>
          <p:nvPr/>
        </p:nvSpPr>
        <p:spPr>
          <a:xfrm>
            <a:off x="22907045" y="8364785"/>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42345E0B-1C45-7944-9414-926BB68ECF24}"/>
              </a:ext>
            </a:extLst>
          </p:cNvPr>
          <p:cNvSpPr/>
          <p:nvPr/>
        </p:nvSpPr>
        <p:spPr>
          <a:xfrm>
            <a:off x="22907045" y="7848073"/>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Triangle 24">
            <a:extLst>
              <a:ext uri="{FF2B5EF4-FFF2-40B4-BE49-F238E27FC236}">
                <a16:creationId xmlns:a16="http://schemas.microsoft.com/office/drawing/2014/main" id="{9FF083ED-9488-7549-94F6-CAA261E69C97}"/>
              </a:ext>
            </a:extLst>
          </p:cNvPr>
          <p:cNvSpPr/>
          <p:nvPr/>
        </p:nvSpPr>
        <p:spPr>
          <a:xfrm>
            <a:off x="22881701" y="8804603"/>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6" name="Cross 25">
            <a:extLst>
              <a:ext uri="{FF2B5EF4-FFF2-40B4-BE49-F238E27FC236}">
                <a16:creationId xmlns:a16="http://schemas.microsoft.com/office/drawing/2014/main" id="{CB8E4548-32C6-1A40-A507-73421200E44F}"/>
              </a:ext>
            </a:extLst>
          </p:cNvPr>
          <p:cNvSpPr/>
          <p:nvPr/>
        </p:nvSpPr>
        <p:spPr>
          <a:xfrm>
            <a:off x="22907045" y="9333831"/>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32-Point Star 26">
            <a:extLst>
              <a:ext uri="{FF2B5EF4-FFF2-40B4-BE49-F238E27FC236}">
                <a16:creationId xmlns:a16="http://schemas.microsoft.com/office/drawing/2014/main" id="{D243B089-469E-6745-8035-1A203DBC27A5}"/>
              </a:ext>
            </a:extLst>
          </p:cNvPr>
          <p:cNvSpPr/>
          <p:nvPr/>
        </p:nvSpPr>
        <p:spPr>
          <a:xfrm>
            <a:off x="22907045" y="9948452"/>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8" name="32-Point Star 27">
            <a:extLst>
              <a:ext uri="{FF2B5EF4-FFF2-40B4-BE49-F238E27FC236}">
                <a16:creationId xmlns:a16="http://schemas.microsoft.com/office/drawing/2014/main" id="{6DDAAF5E-EFD7-4F49-9C11-942700EB5299}"/>
              </a:ext>
            </a:extLst>
          </p:cNvPr>
          <p:cNvSpPr/>
          <p:nvPr/>
        </p:nvSpPr>
        <p:spPr>
          <a:xfrm>
            <a:off x="22907045" y="10472836"/>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TextBox 1">
            <a:extLst>
              <a:ext uri="{FF2B5EF4-FFF2-40B4-BE49-F238E27FC236}">
                <a16:creationId xmlns:a16="http://schemas.microsoft.com/office/drawing/2014/main" id="{7BE59C8D-4A20-8741-A86C-59D3B6236BF7}"/>
              </a:ext>
            </a:extLst>
          </p:cNvPr>
          <p:cNvSpPr txBox="1"/>
          <p:nvPr/>
        </p:nvSpPr>
        <p:spPr>
          <a:xfrm>
            <a:off x="14904475" y="12744136"/>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9" name="TextBox 28">
            <a:extLst>
              <a:ext uri="{FF2B5EF4-FFF2-40B4-BE49-F238E27FC236}">
                <a16:creationId xmlns:a16="http://schemas.microsoft.com/office/drawing/2014/main" id="{0BBE8578-8C1F-894B-B670-C4B63598F29C}"/>
              </a:ext>
            </a:extLst>
          </p:cNvPr>
          <p:cNvSpPr txBox="1"/>
          <p:nvPr/>
        </p:nvSpPr>
        <p:spPr>
          <a:xfrm rot="16200000">
            <a:off x="8111842" y="9843201"/>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graphicFrame>
        <p:nvGraphicFramePr>
          <p:cNvPr id="4" name="Table 4">
            <a:extLst>
              <a:ext uri="{FF2B5EF4-FFF2-40B4-BE49-F238E27FC236}">
                <a16:creationId xmlns:a16="http://schemas.microsoft.com/office/drawing/2014/main" id="{08284F61-7EF4-4047-BF93-76C030AAF8E6}"/>
              </a:ext>
            </a:extLst>
          </p:cNvPr>
          <p:cNvGraphicFramePr>
            <a:graphicFrameLocks noGrp="1"/>
          </p:cNvGraphicFramePr>
          <p:nvPr>
            <p:extLst>
              <p:ext uri="{D42A27DB-BD31-4B8C-83A1-F6EECF244321}">
                <p14:modId xmlns:p14="http://schemas.microsoft.com/office/powerpoint/2010/main" val="2839289220"/>
              </p:ext>
            </p:extLst>
          </p:nvPr>
        </p:nvGraphicFramePr>
        <p:xfrm>
          <a:off x="21627052" y="7819944"/>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30" name="Table 4">
            <a:extLst>
              <a:ext uri="{FF2B5EF4-FFF2-40B4-BE49-F238E27FC236}">
                <a16:creationId xmlns:a16="http://schemas.microsoft.com/office/drawing/2014/main" id="{B402DDC7-425B-7543-B644-7B5CCECA9BA9}"/>
              </a:ext>
            </a:extLst>
          </p:cNvPr>
          <p:cNvGraphicFramePr>
            <a:graphicFrameLocks noGrp="1"/>
          </p:cNvGraphicFramePr>
          <p:nvPr>
            <p:extLst>
              <p:ext uri="{D42A27DB-BD31-4B8C-83A1-F6EECF244321}">
                <p14:modId xmlns:p14="http://schemas.microsoft.com/office/powerpoint/2010/main" val="2364836985"/>
              </p:ext>
            </p:extLst>
          </p:nvPr>
        </p:nvGraphicFramePr>
        <p:xfrm>
          <a:off x="20308594" y="9940252"/>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pic>
        <p:nvPicPr>
          <p:cNvPr id="5" name="Picture 4" descr="Table&#10;&#10;Description automatically generated">
            <a:extLst>
              <a:ext uri="{FF2B5EF4-FFF2-40B4-BE49-F238E27FC236}">
                <a16:creationId xmlns:a16="http://schemas.microsoft.com/office/drawing/2014/main" id="{D98AA15B-71E8-A359-640B-CDEE64F773F0}"/>
              </a:ext>
            </a:extLst>
          </p:cNvPr>
          <p:cNvPicPr>
            <a:picLocks noChangeAspect="1"/>
          </p:cNvPicPr>
          <p:nvPr/>
        </p:nvPicPr>
        <p:blipFill rotWithShape="1">
          <a:blip r:embed="rId4">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Tree>
    <p:extLst>
      <p:ext uri="{BB962C8B-B14F-4D97-AF65-F5344CB8AC3E}">
        <p14:creationId xmlns:p14="http://schemas.microsoft.com/office/powerpoint/2010/main" val="3489478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2385060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 </a:t>
            </a:r>
            <a:r>
              <a:rPr lang="en-US" sz="6600" cap="small" dirty="0">
                <a:solidFill>
                  <a:schemeClr val="tx1"/>
                </a:solidFill>
                <a:sym typeface="Gill Sans SemiBold"/>
              </a:rPr>
              <a:t>(How will we use our most effective channels?)</a:t>
            </a:r>
            <a:endParaRPr sz="6600" cap="small" dirty="0">
              <a:solidFill>
                <a:schemeClr val="tx1"/>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5894"/>
          <a:stretch/>
        </p:blipFill>
        <p:spPr>
          <a:xfrm>
            <a:off x="266700" y="8532579"/>
            <a:ext cx="7424760" cy="2348781"/>
          </a:xfrm>
          <a:prstGeom prst="rect">
            <a:avLst/>
          </a:prstGeom>
        </p:spPr>
      </p:pic>
      <p:sp>
        <p:nvSpPr>
          <p:cNvPr id="18" name="Type = structural or mathematical interpretation of the data">
            <a:extLst>
              <a:ext uri="{FF2B5EF4-FFF2-40B4-BE49-F238E27FC236}">
                <a16:creationId xmlns:a16="http://schemas.microsoft.com/office/drawing/2014/main" id="{A8B6D83D-F67D-F041-8438-2EA75620228C}"/>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00F7F494-878C-2D41-9DDF-25C29162DC5E}"/>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0" name="Type = structural or mathematical interpretation of the data">
            <a:extLst>
              <a:ext uri="{FF2B5EF4-FFF2-40B4-BE49-F238E27FC236}">
                <a16:creationId xmlns:a16="http://schemas.microsoft.com/office/drawing/2014/main" id="{2EAEFB72-CD6F-1B41-B222-6561FD68D3F6}"/>
              </a:ext>
            </a:extLst>
          </p:cNvPr>
          <p:cNvSpPr/>
          <p:nvPr/>
        </p:nvSpPr>
        <p:spPr>
          <a:xfrm>
            <a:off x="8529950" y="8349695"/>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Choosing axes</a:t>
            </a:r>
            <a:endParaRPr lang="en-US" sz="6600" dirty="0"/>
          </a:p>
        </p:txBody>
      </p:sp>
      <p:sp>
        <p:nvSpPr>
          <p:cNvPr id="6" name="Right Arrow 5">
            <a:extLst>
              <a:ext uri="{FF2B5EF4-FFF2-40B4-BE49-F238E27FC236}">
                <a16:creationId xmlns:a16="http://schemas.microsoft.com/office/drawing/2014/main" id="{109E659B-D676-A14D-983F-17A6FE320F8C}"/>
              </a:ext>
            </a:extLst>
          </p:cNvPr>
          <p:cNvSpPr/>
          <p:nvPr/>
        </p:nvSpPr>
        <p:spPr>
          <a:xfrm>
            <a:off x="3421626" y="4980219"/>
            <a:ext cx="4896465" cy="4766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Right Arrow 21">
            <a:extLst>
              <a:ext uri="{FF2B5EF4-FFF2-40B4-BE49-F238E27FC236}">
                <a16:creationId xmlns:a16="http://schemas.microsoft.com/office/drawing/2014/main" id="{E465B141-FE23-8D41-A599-C05EAB72FA63}"/>
              </a:ext>
            </a:extLst>
          </p:cNvPr>
          <p:cNvSpPr/>
          <p:nvPr/>
        </p:nvSpPr>
        <p:spPr>
          <a:xfrm>
            <a:off x="5751871" y="6495309"/>
            <a:ext cx="2566219" cy="4766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6B2F94CA-735E-F649-9EC2-8583279E8FEC}"/>
              </a:ext>
            </a:extLst>
          </p:cNvPr>
          <p:cNvSpPr/>
          <p:nvPr/>
        </p:nvSpPr>
        <p:spPr>
          <a:xfrm>
            <a:off x="3687096" y="8532579"/>
            <a:ext cx="4630993" cy="475488"/>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91627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519"/>
          <a:stretch/>
        </p:blipFill>
        <p:spPr>
          <a:xfrm>
            <a:off x="266700" y="8532579"/>
            <a:ext cx="7424760" cy="2280253"/>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8"/>
            <a:ext cx="15006608" cy="5852160"/>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560439" y="4772907"/>
            <a:ext cx="3097162" cy="1539403"/>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0088880" y="8991030"/>
            <a:ext cx="1810569" cy="3723322"/>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TextBox 20">
            <a:extLst>
              <a:ext uri="{FF2B5EF4-FFF2-40B4-BE49-F238E27FC236}">
                <a16:creationId xmlns:a16="http://schemas.microsoft.com/office/drawing/2014/main" id="{BC082E3F-1EBA-5549-9252-7388279F795E}"/>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2" name="TextBox 21">
            <a:extLst>
              <a:ext uri="{FF2B5EF4-FFF2-40B4-BE49-F238E27FC236}">
                <a16:creationId xmlns:a16="http://schemas.microsoft.com/office/drawing/2014/main" id="{91475F6B-09FB-C447-8460-731DDDB125D0}"/>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3" name="Rectangle 22">
            <a:extLst>
              <a:ext uri="{FF2B5EF4-FFF2-40B4-BE49-F238E27FC236}">
                <a16:creationId xmlns:a16="http://schemas.microsoft.com/office/drawing/2014/main" id="{5E929F52-31CE-CB40-BCE2-69C2CED8795E}"/>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F1F01D15-2577-6740-BCD4-EFB1318AF6B9}"/>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riangle 26">
            <a:extLst>
              <a:ext uri="{FF2B5EF4-FFF2-40B4-BE49-F238E27FC236}">
                <a16:creationId xmlns:a16="http://schemas.microsoft.com/office/drawing/2014/main" id="{1416FA86-6271-D34A-BC66-D8A476C1CBBC}"/>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Cross 30">
            <a:extLst>
              <a:ext uri="{FF2B5EF4-FFF2-40B4-BE49-F238E27FC236}">
                <a16:creationId xmlns:a16="http://schemas.microsoft.com/office/drawing/2014/main" id="{36B34157-B4ED-964F-AB72-73FD31103B1C}"/>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32-Point Star 37">
            <a:extLst>
              <a:ext uri="{FF2B5EF4-FFF2-40B4-BE49-F238E27FC236}">
                <a16:creationId xmlns:a16="http://schemas.microsoft.com/office/drawing/2014/main" id="{FEF76995-B226-0041-9250-B9DFF0CDD451}"/>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363C1690-14D2-9B4A-A2EE-0BE330D0DE75}"/>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1" name="Table 4">
            <a:extLst>
              <a:ext uri="{FF2B5EF4-FFF2-40B4-BE49-F238E27FC236}">
                <a16:creationId xmlns:a16="http://schemas.microsoft.com/office/drawing/2014/main" id="{3AA5DF50-8F75-8A40-8D57-DA6DFD99A911}"/>
              </a:ext>
            </a:extLst>
          </p:cNvPr>
          <p:cNvGraphicFramePr>
            <a:graphicFrameLocks noGrp="1"/>
          </p:cNvGraphicFramePr>
          <p:nvPr>
            <p:extLst>
              <p:ext uri="{D42A27DB-BD31-4B8C-83A1-F6EECF244321}">
                <p14:modId xmlns:p14="http://schemas.microsoft.com/office/powerpoint/2010/main" val="1795300331"/>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2" name="Table 4">
            <a:extLst>
              <a:ext uri="{FF2B5EF4-FFF2-40B4-BE49-F238E27FC236}">
                <a16:creationId xmlns:a16="http://schemas.microsoft.com/office/drawing/2014/main" id="{6E3CD7A5-A5DE-9940-A098-3E3D57D36C94}"/>
              </a:ext>
            </a:extLst>
          </p:cNvPr>
          <p:cNvGraphicFramePr>
            <a:graphicFrameLocks noGrp="1"/>
          </p:cNvGraphicFramePr>
          <p:nvPr>
            <p:extLst>
              <p:ext uri="{D42A27DB-BD31-4B8C-83A1-F6EECF244321}">
                <p14:modId xmlns:p14="http://schemas.microsoft.com/office/powerpoint/2010/main" val="458800507"/>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20053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519"/>
          <a:stretch/>
        </p:blipFill>
        <p:spPr>
          <a:xfrm>
            <a:off x="266700" y="8532579"/>
            <a:ext cx="7424760" cy="2280253"/>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9"/>
            <a:ext cx="14995184" cy="5847705"/>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530942" y="6222772"/>
            <a:ext cx="7793238" cy="2309807"/>
          </a:xfrm>
          <a:prstGeom prst="frame">
            <a:avLst>
              <a:gd name="adj1" fmla="val 370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1149804" y="12457100"/>
            <a:ext cx="11798687" cy="1280160"/>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TextBox 20">
            <a:extLst>
              <a:ext uri="{FF2B5EF4-FFF2-40B4-BE49-F238E27FC236}">
                <a16:creationId xmlns:a16="http://schemas.microsoft.com/office/drawing/2014/main" id="{5F8121EC-E746-BA43-A727-0455F4506138}"/>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2" name="TextBox 21">
            <a:extLst>
              <a:ext uri="{FF2B5EF4-FFF2-40B4-BE49-F238E27FC236}">
                <a16:creationId xmlns:a16="http://schemas.microsoft.com/office/drawing/2014/main" id="{7C5E01F1-AF95-0D42-B036-67B346E042B0}"/>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3" name="Rectangle 22">
            <a:extLst>
              <a:ext uri="{FF2B5EF4-FFF2-40B4-BE49-F238E27FC236}">
                <a16:creationId xmlns:a16="http://schemas.microsoft.com/office/drawing/2014/main" id="{B54217D7-35B8-574F-9321-3EB915C6EAE1}"/>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009204D1-D0CA-634C-B972-AC3090924CEC}"/>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riangle 26">
            <a:extLst>
              <a:ext uri="{FF2B5EF4-FFF2-40B4-BE49-F238E27FC236}">
                <a16:creationId xmlns:a16="http://schemas.microsoft.com/office/drawing/2014/main" id="{7C991B36-F2B3-9C43-8C99-80DEBF040055}"/>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Cross 30">
            <a:extLst>
              <a:ext uri="{FF2B5EF4-FFF2-40B4-BE49-F238E27FC236}">
                <a16:creationId xmlns:a16="http://schemas.microsoft.com/office/drawing/2014/main" id="{285F8EE2-2303-3847-A0F9-742B5ABA25F2}"/>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32-Point Star 37">
            <a:extLst>
              <a:ext uri="{FF2B5EF4-FFF2-40B4-BE49-F238E27FC236}">
                <a16:creationId xmlns:a16="http://schemas.microsoft.com/office/drawing/2014/main" id="{B36940C7-D735-5B45-B9BF-A78A32EBDE1C}"/>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7CD44A7A-7B39-384E-9304-021F2D32C19F}"/>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1" name="Table 4">
            <a:extLst>
              <a:ext uri="{FF2B5EF4-FFF2-40B4-BE49-F238E27FC236}">
                <a16:creationId xmlns:a16="http://schemas.microsoft.com/office/drawing/2014/main" id="{6200E116-D2D4-A441-911A-22AC8699710A}"/>
              </a:ext>
            </a:extLst>
          </p:cNvPr>
          <p:cNvGraphicFramePr>
            <a:graphicFrameLocks noGrp="1"/>
          </p:cNvGraphicFramePr>
          <p:nvPr>
            <p:extLst>
              <p:ext uri="{D42A27DB-BD31-4B8C-83A1-F6EECF244321}">
                <p14:modId xmlns:p14="http://schemas.microsoft.com/office/powerpoint/2010/main" val="908637472"/>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2" name="Table 4">
            <a:extLst>
              <a:ext uri="{FF2B5EF4-FFF2-40B4-BE49-F238E27FC236}">
                <a16:creationId xmlns:a16="http://schemas.microsoft.com/office/drawing/2014/main" id="{1671A486-3067-4546-8129-EF353F753227}"/>
              </a:ext>
            </a:extLst>
          </p:cNvPr>
          <p:cNvGraphicFramePr>
            <a:graphicFrameLocks noGrp="1"/>
          </p:cNvGraphicFramePr>
          <p:nvPr>
            <p:extLst>
              <p:ext uri="{D42A27DB-BD31-4B8C-83A1-F6EECF244321}">
                <p14:modId xmlns:p14="http://schemas.microsoft.com/office/powerpoint/2010/main" val="3947095450"/>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216816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5172"/>
          <a:stretch/>
        </p:blipFill>
        <p:spPr>
          <a:xfrm>
            <a:off x="266700" y="8532579"/>
            <a:ext cx="7424760" cy="2427795"/>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9"/>
            <a:ext cx="14995184" cy="5847705"/>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350292" y="8458420"/>
            <a:ext cx="7793238" cy="2309807"/>
          </a:xfrm>
          <a:prstGeom prst="frame">
            <a:avLst>
              <a:gd name="adj1" fmla="val 370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1487040" y="12342062"/>
            <a:ext cx="11490947" cy="507533"/>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Frame 20">
            <a:extLst>
              <a:ext uri="{FF2B5EF4-FFF2-40B4-BE49-F238E27FC236}">
                <a16:creationId xmlns:a16="http://schemas.microsoft.com/office/drawing/2014/main" id="{77F25127-FD34-F54C-8F08-E5E94CF23255}"/>
              </a:ext>
            </a:extLst>
          </p:cNvPr>
          <p:cNvSpPr/>
          <p:nvPr/>
        </p:nvSpPr>
        <p:spPr>
          <a:xfrm>
            <a:off x="11487040" y="8991030"/>
            <a:ext cx="499917" cy="3581089"/>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TextBox 21">
            <a:extLst>
              <a:ext uri="{FF2B5EF4-FFF2-40B4-BE49-F238E27FC236}">
                <a16:creationId xmlns:a16="http://schemas.microsoft.com/office/drawing/2014/main" id="{9F6A00E3-E36F-DB47-B875-B15B5913E711}"/>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3" name="TextBox 22">
            <a:extLst>
              <a:ext uri="{FF2B5EF4-FFF2-40B4-BE49-F238E27FC236}">
                <a16:creationId xmlns:a16="http://schemas.microsoft.com/office/drawing/2014/main" id="{72E5A6BE-FD0E-B44F-A3DB-CB08E1FF25CC}"/>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4" name="Rectangle 23">
            <a:extLst>
              <a:ext uri="{FF2B5EF4-FFF2-40B4-BE49-F238E27FC236}">
                <a16:creationId xmlns:a16="http://schemas.microsoft.com/office/drawing/2014/main" id="{9AFEAD3A-BBAB-6347-9BFB-6489725F3022}"/>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Oval 26">
            <a:extLst>
              <a:ext uri="{FF2B5EF4-FFF2-40B4-BE49-F238E27FC236}">
                <a16:creationId xmlns:a16="http://schemas.microsoft.com/office/drawing/2014/main" id="{EE2E6769-12D4-EF46-B95F-EE3364AB8735}"/>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Triangle 30">
            <a:extLst>
              <a:ext uri="{FF2B5EF4-FFF2-40B4-BE49-F238E27FC236}">
                <a16:creationId xmlns:a16="http://schemas.microsoft.com/office/drawing/2014/main" id="{D0D796B7-D678-4D42-9FBD-813CD82E6E24}"/>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Cross 37">
            <a:extLst>
              <a:ext uri="{FF2B5EF4-FFF2-40B4-BE49-F238E27FC236}">
                <a16:creationId xmlns:a16="http://schemas.microsoft.com/office/drawing/2014/main" id="{A396B195-BC21-4042-B216-CC66451DEC20}"/>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0B71AE2D-C275-7E4E-B402-7D27E65D496F}"/>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1" name="32-Point Star 40">
            <a:extLst>
              <a:ext uri="{FF2B5EF4-FFF2-40B4-BE49-F238E27FC236}">
                <a16:creationId xmlns:a16="http://schemas.microsoft.com/office/drawing/2014/main" id="{7716FB54-14F4-D94F-9449-FFB71098FD0F}"/>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2" name="Table 4">
            <a:extLst>
              <a:ext uri="{FF2B5EF4-FFF2-40B4-BE49-F238E27FC236}">
                <a16:creationId xmlns:a16="http://schemas.microsoft.com/office/drawing/2014/main" id="{958C1744-7062-1049-B788-AFBCBAC4DCF3}"/>
              </a:ext>
            </a:extLst>
          </p:cNvPr>
          <p:cNvGraphicFramePr>
            <a:graphicFrameLocks noGrp="1"/>
          </p:cNvGraphicFramePr>
          <p:nvPr>
            <p:extLst>
              <p:ext uri="{D42A27DB-BD31-4B8C-83A1-F6EECF244321}">
                <p14:modId xmlns:p14="http://schemas.microsoft.com/office/powerpoint/2010/main" val="908637472"/>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3" name="Table 4">
            <a:extLst>
              <a:ext uri="{FF2B5EF4-FFF2-40B4-BE49-F238E27FC236}">
                <a16:creationId xmlns:a16="http://schemas.microsoft.com/office/drawing/2014/main" id="{7970CD1A-BA35-8849-80FA-D3C10DCB9DB0}"/>
              </a:ext>
            </a:extLst>
          </p:cNvPr>
          <p:cNvGraphicFramePr>
            <a:graphicFrameLocks noGrp="1"/>
          </p:cNvGraphicFramePr>
          <p:nvPr>
            <p:extLst>
              <p:ext uri="{D42A27DB-BD31-4B8C-83A1-F6EECF244321}">
                <p14:modId xmlns:p14="http://schemas.microsoft.com/office/powerpoint/2010/main" val="3947095450"/>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3694857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Worked on D3</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Tree>
    <p:extLst>
      <p:ext uri="{BB962C8B-B14F-4D97-AF65-F5344CB8AC3E}">
        <p14:creationId xmlns:p14="http://schemas.microsoft.com/office/powerpoint/2010/main" val="2037573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
        <p:nvSpPr>
          <p:cNvPr id="2" name="Key: an independent attribute that can be used as a unique index">
            <a:extLst>
              <a:ext uri="{FF2B5EF4-FFF2-40B4-BE49-F238E27FC236}">
                <a16:creationId xmlns:a16="http://schemas.microsoft.com/office/drawing/2014/main" id="{EC9D2BD5-3330-72B9-0CDE-BDC11F85F66B}"/>
              </a:ext>
            </a:extLst>
          </p:cNvPr>
          <p:cNvSpPr/>
          <p:nvPr/>
        </p:nvSpPr>
        <p:spPr>
          <a:xfrm>
            <a:off x="10466211" y="7438144"/>
            <a:ext cx="13816189" cy="25955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Key</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an independent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(s)</a:t>
            </a:r>
            <a:r>
              <a:rPr kumimoji="0" sz="5400" b="0" i="0" u="none" strike="noStrike" kern="0" cap="none" spc="0" normalizeH="0" baseline="0" noProof="0" dirty="0">
                <a:ln>
                  <a:noFill/>
                </a:ln>
                <a:solidFill>
                  <a:srgbClr val="000000"/>
                </a:solidFill>
                <a:effectLst/>
                <a:uLnTx/>
                <a:uFillTx/>
                <a:latin typeface="Gill Sans"/>
                <a:sym typeface="Gill Sans"/>
              </a:rPr>
              <a:t> that can be used as a </a:t>
            </a:r>
            <a:r>
              <a:rPr kumimoji="0" sz="5400" b="1" i="1" u="none" strike="noStrike" kern="0" cap="none" spc="0" normalizeH="0" baseline="0" noProof="0" dirty="0">
                <a:ln>
                  <a:noFill/>
                </a:ln>
                <a:solidFill>
                  <a:srgbClr val="000000"/>
                </a:solidFill>
                <a:effectLst/>
                <a:uLnTx/>
                <a:uFillTx/>
                <a:latin typeface="Gill Sans"/>
                <a:sym typeface="Gill Sans"/>
              </a:rPr>
              <a:t>unique index</a:t>
            </a:r>
            <a:r>
              <a:rPr lang="en-US" sz="5400" b="1" i="1" dirty="0">
                <a:latin typeface="Gill Sans"/>
              </a:rPr>
              <a:t> </a:t>
            </a:r>
            <a:r>
              <a:rPr lang="en-US" sz="5400" dirty="0">
                <a:latin typeface="Gill Sans"/>
              </a:rPr>
              <a:t>to look up table items</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latin typeface="Gill Sans"/>
              </a:rPr>
              <a:t>	</a:t>
            </a:r>
            <a:r>
              <a:rPr lang="en-US" sz="5400" dirty="0">
                <a:latin typeface="Gill Sans"/>
                <a:sym typeface="Wingdings" pitchFamily="2" charset="2"/>
              </a:rPr>
              <a:t> Categorical or ordinal </a:t>
            </a:r>
            <a:endParaRPr lang="en-US" sz="5400" dirty="0">
              <a:latin typeface="Gill Sans"/>
            </a:endParaRPr>
          </a:p>
        </p:txBody>
      </p:sp>
      <p:sp>
        <p:nvSpPr>
          <p:cNvPr id="5" name="Value: a dependent attribute (i.e., cell in a table)">
            <a:extLst>
              <a:ext uri="{FF2B5EF4-FFF2-40B4-BE49-F238E27FC236}">
                <a16:creationId xmlns:a16="http://schemas.microsoft.com/office/drawing/2014/main" id="{DD1C01D1-E3D8-F72C-3EF2-54550CD7E908}"/>
              </a:ext>
            </a:extLst>
          </p:cNvPr>
          <p:cNvSpPr/>
          <p:nvPr/>
        </p:nvSpPr>
        <p:spPr>
          <a:xfrm>
            <a:off x="10466211" y="10820400"/>
            <a:ext cx="11249427"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Value</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 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 value in a specific</a:t>
            </a:r>
            <a:r>
              <a:rPr kumimoji="0" lang="en-US" sz="5400" b="0" i="0" u="none" strike="noStrike" kern="0" cap="none" spc="0" normalizeH="0" noProof="0" dirty="0">
                <a:ln>
                  <a:noFill/>
                </a:ln>
                <a:solidFill>
                  <a:srgbClr val="000000"/>
                </a:solidFill>
                <a:effectLst/>
                <a:uLnTx/>
                <a:uFillTx/>
                <a:latin typeface="Gill Sans"/>
                <a:sym typeface="Gill Sans"/>
              </a:rPr>
              <a:t> cell</a:t>
            </a:r>
          </a:p>
        </p:txBody>
      </p:sp>
      <p:sp>
        <p:nvSpPr>
          <p:cNvPr id="6" name="Key: an independent attribute that can be used as a unique index">
            <a:extLst>
              <a:ext uri="{FF2B5EF4-FFF2-40B4-BE49-F238E27FC236}">
                <a16:creationId xmlns:a16="http://schemas.microsoft.com/office/drawing/2014/main" id="{86E2D5D7-9B3A-F32D-8D7A-FF69BF616585}"/>
              </a:ext>
            </a:extLst>
          </p:cNvPr>
          <p:cNvSpPr/>
          <p:nvPr/>
        </p:nvSpPr>
        <p:spPr>
          <a:xfrm>
            <a:off x="9882011" y="5717882"/>
            <a:ext cx="13816189"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solidFill>
                  <a:srgbClr val="24211E"/>
                </a:solidFill>
                <a:latin typeface="+mj-ea"/>
                <a:cs typeface="Gill Sans SemiBold"/>
                <a:sym typeface="Gill Sans SemiBold"/>
              </a:rPr>
              <a:t>For tables, we arrange items by keys and values: </a:t>
            </a:r>
            <a:endParaRPr kumimoji="0" sz="5400" u="none" strike="noStrike" kern="0" cap="none" spc="0" normalizeH="0" baseline="0" noProof="0" dirty="0">
              <a:ln>
                <a:noFill/>
              </a:ln>
              <a:solidFill>
                <a:srgbClr val="24211E"/>
              </a:solidFill>
              <a:effectLst/>
              <a:uLnTx/>
              <a:uFillTx/>
              <a:latin typeface="+mj-ea"/>
              <a:sym typeface="Gill Sans"/>
            </a:endParaRPr>
          </a:p>
        </p:txBody>
      </p:sp>
    </p:spTree>
    <p:extLst>
      <p:ext uri="{BB962C8B-B14F-4D97-AF65-F5344CB8AC3E}">
        <p14:creationId xmlns:p14="http://schemas.microsoft.com/office/powerpoint/2010/main" val="3882326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
        <p:nvSpPr>
          <p:cNvPr id="2" name="Key: an independent attribute that can be used as a unique index">
            <a:extLst>
              <a:ext uri="{FF2B5EF4-FFF2-40B4-BE49-F238E27FC236}">
                <a16:creationId xmlns:a16="http://schemas.microsoft.com/office/drawing/2014/main" id="{EC9D2BD5-3330-72B9-0CDE-BDC11F85F66B}"/>
              </a:ext>
            </a:extLst>
          </p:cNvPr>
          <p:cNvSpPr/>
          <p:nvPr/>
        </p:nvSpPr>
        <p:spPr>
          <a:xfrm>
            <a:off x="10466211" y="7438144"/>
            <a:ext cx="13816189" cy="25955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Key</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an independent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(s)</a:t>
            </a:r>
            <a:r>
              <a:rPr kumimoji="0" sz="5400" b="0" i="0" u="none" strike="noStrike" kern="0" cap="none" spc="0" normalizeH="0" baseline="0" noProof="0" dirty="0">
                <a:ln>
                  <a:noFill/>
                </a:ln>
                <a:solidFill>
                  <a:srgbClr val="000000"/>
                </a:solidFill>
                <a:effectLst/>
                <a:uLnTx/>
                <a:uFillTx/>
                <a:latin typeface="Gill Sans"/>
                <a:sym typeface="Gill Sans"/>
              </a:rPr>
              <a:t> that can be used as a </a:t>
            </a:r>
            <a:r>
              <a:rPr kumimoji="0" sz="5400" b="1" i="1" u="none" strike="noStrike" kern="0" cap="none" spc="0" normalizeH="0" baseline="0" noProof="0" dirty="0">
                <a:ln>
                  <a:noFill/>
                </a:ln>
                <a:solidFill>
                  <a:srgbClr val="000000"/>
                </a:solidFill>
                <a:effectLst/>
                <a:uLnTx/>
                <a:uFillTx/>
                <a:latin typeface="Gill Sans"/>
                <a:sym typeface="Gill Sans"/>
              </a:rPr>
              <a:t>unique index</a:t>
            </a:r>
            <a:r>
              <a:rPr lang="en-US" sz="5400" b="1" i="1" dirty="0">
                <a:latin typeface="Gill Sans"/>
              </a:rPr>
              <a:t> </a:t>
            </a:r>
            <a:r>
              <a:rPr lang="en-US" sz="5400" dirty="0">
                <a:latin typeface="Gill Sans"/>
              </a:rPr>
              <a:t>to look up table items</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latin typeface="Gill Sans"/>
              </a:rPr>
              <a:t>	</a:t>
            </a:r>
            <a:r>
              <a:rPr lang="en-US" sz="5400" dirty="0">
                <a:latin typeface="Gill Sans"/>
                <a:sym typeface="Wingdings" pitchFamily="2" charset="2"/>
              </a:rPr>
              <a:t> Categorical or ordinal </a:t>
            </a:r>
            <a:endParaRPr lang="en-US" sz="5400" dirty="0">
              <a:latin typeface="Gill Sans"/>
            </a:endParaRPr>
          </a:p>
        </p:txBody>
      </p:sp>
      <p:sp>
        <p:nvSpPr>
          <p:cNvPr id="5" name="Value: a dependent attribute (i.e., cell in a table)">
            <a:extLst>
              <a:ext uri="{FF2B5EF4-FFF2-40B4-BE49-F238E27FC236}">
                <a16:creationId xmlns:a16="http://schemas.microsoft.com/office/drawing/2014/main" id="{DD1C01D1-E3D8-F72C-3EF2-54550CD7E908}"/>
              </a:ext>
            </a:extLst>
          </p:cNvPr>
          <p:cNvSpPr/>
          <p:nvPr/>
        </p:nvSpPr>
        <p:spPr>
          <a:xfrm>
            <a:off x="10466211" y="10820400"/>
            <a:ext cx="11249427"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Value</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 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 value in a specific</a:t>
            </a:r>
            <a:r>
              <a:rPr kumimoji="0" lang="en-US" sz="5400" b="0" i="0" u="none" strike="noStrike" kern="0" cap="none" spc="0" normalizeH="0" noProof="0" dirty="0">
                <a:ln>
                  <a:noFill/>
                </a:ln>
                <a:solidFill>
                  <a:srgbClr val="000000"/>
                </a:solidFill>
                <a:effectLst/>
                <a:uLnTx/>
                <a:uFillTx/>
                <a:latin typeface="Gill Sans"/>
                <a:sym typeface="Gill Sans"/>
              </a:rPr>
              <a:t> cell</a:t>
            </a:r>
          </a:p>
        </p:txBody>
      </p:sp>
      <p:sp>
        <p:nvSpPr>
          <p:cNvPr id="6" name="Key: an independent attribute that can be used as a unique index">
            <a:extLst>
              <a:ext uri="{FF2B5EF4-FFF2-40B4-BE49-F238E27FC236}">
                <a16:creationId xmlns:a16="http://schemas.microsoft.com/office/drawing/2014/main" id="{86E2D5D7-9B3A-F32D-8D7A-FF69BF616585}"/>
              </a:ext>
            </a:extLst>
          </p:cNvPr>
          <p:cNvSpPr/>
          <p:nvPr/>
        </p:nvSpPr>
        <p:spPr>
          <a:xfrm>
            <a:off x="9882011" y="5717882"/>
            <a:ext cx="13816189"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solidFill>
                  <a:srgbClr val="24211E"/>
                </a:solidFill>
                <a:latin typeface="+mj-ea"/>
                <a:cs typeface="Gill Sans SemiBold"/>
                <a:sym typeface="Gill Sans SemiBold"/>
              </a:rPr>
              <a:t>For tables, we arrange items by keys and values: </a:t>
            </a:r>
            <a:endParaRPr kumimoji="0" sz="5400" u="none" strike="noStrike" kern="0" cap="none" spc="0" normalizeH="0" baseline="0" noProof="0" dirty="0">
              <a:ln>
                <a:noFill/>
              </a:ln>
              <a:solidFill>
                <a:srgbClr val="24211E"/>
              </a:solidFill>
              <a:effectLst/>
              <a:uLnTx/>
              <a:uFillTx/>
              <a:latin typeface="+mj-ea"/>
              <a:sym typeface="Gill Sans"/>
            </a:endParaRPr>
          </a:p>
        </p:txBody>
      </p:sp>
      <p:sp>
        <p:nvSpPr>
          <p:cNvPr id="7" name="Frame 6">
            <a:extLst>
              <a:ext uri="{FF2B5EF4-FFF2-40B4-BE49-F238E27FC236}">
                <a16:creationId xmlns:a16="http://schemas.microsoft.com/office/drawing/2014/main" id="{FEFB3FDD-5384-7BF1-D528-7C878AD2D221}"/>
              </a:ext>
            </a:extLst>
          </p:cNvPr>
          <p:cNvSpPr/>
          <p:nvPr/>
        </p:nvSpPr>
        <p:spPr>
          <a:xfrm>
            <a:off x="266700" y="4713914"/>
            <a:ext cx="8724900" cy="3818666"/>
          </a:xfrm>
          <a:prstGeom prst="frame">
            <a:avLst>
              <a:gd name="adj1" fmla="val 4606"/>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494753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3" name="Picture 2" descr="Table&#10;&#10;Description automatically generated">
            <a:extLst>
              <a:ext uri="{FF2B5EF4-FFF2-40B4-BE49-F238E27FC236}">
                <a16:creationId xmlns:a16="http://schemas.microsoft.com/office/drawing/2014/main" id="{8AD5B2D7-9C55-BB48-8A83-931DDB2567E2}"/>
              </a:ext>
            </a:extLst>
          </p:cNvPr>
          <p:cNvPicPr>
            <a:picLocks noChangeAspect="1"/>
          </p:cNvPicPr>
          <p:nvPr/>
        </p:nvPicPr>
        <p:blipFill rotWithShape="1">
          <a:blip r:embed="rId3">
            <a:extLst>
              <a:ext uri="{28A0092B-C50C-407E-A947-70E740481C1C}">
                <a14:useLocalDpi xmlns:a14="http://schemas.microsoft.com/office/drawing/2010/main" val="0"/>
              </a:ext>
            </a:extLst>
          </a:blip>
          <a:srcRect t="-4410" r="10765"/>
          <a:stretch/>
        </p:blipFill>
        <p:spPr>
          <a:xfrm>
            <a:off x="416405" y="8254998"/>
            <a:ext cx="23733089" cy="4813301"/>
          </a:xfrm>
          <a:prstGeom prst="rect">
            <a:avLst/>
          </a:prstGeom>
        </p:spPr>
      </p:pic>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data.boston.gov</a:t>
            </a:r>
            <a:r>
              <a:rPr lang="en-US" sz="2800" dirty="0"/>
              <a:t>/dataset/street-sweeping-schedules/resource/9fdbdcad-67c8-4b23-b6ec-861e77d56227</a:t>
            </a:r>
          </a:p>
        </p:txBody>
      </p:sp>
      <p:sp>
        <p:nvSpPr>
          <p:cNvPr id="2" name="Value: a dependent attribute (i.e., cell in a table)">
            <a:extLst>
              <a:ext uri="{FF2B5EF4-FFF2-40B4-BE49-F238E27FC236}">
                <a16:creationId xmlns:a16="http://schemas.microsoft.com/office/drawing/2014/main" id="{96AB22B9-F39A-80F0-C1FB-0C60266800CE}"/>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start time of each street sweeping zone </a:t>
            </a:r>
          </a:p>
        </p:txBody>
      </p:sp>
    </p:spTree>
    <p:extLst>
      <p:ext uri="{BB962C8B-B14F-4D97-AF65-F5344CB8AC3E}">
        <p14:creationId xmlns:p14="http://schemas.microsoft.com/office/powerpoint/2010/main" val="284359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16" name="Value: a dependent attribute (i.e., cell in a table)">
            <a:extLst>
              <a:ext uri="{FF2B5EF4-FFF2-40B4-BE49-F238E27FC236}">
                <a16:creationId xmlns:a16="http://schemas.microsoft.com/office/drawing/2014/main" id="{9FCC28B2-16F8-3B42-8594-1B82E6EE3269}"/>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start time of each street sweeping zone </a:t>
            </a:r>
          </a:p>
        </p:txBody>
      </p:sp>
      <p:pic>
        <p:nvPicPr>
          <p:cNvPr id="3" name="Picture 2" descr="Table&#10;&#10;Description automatically generated">
            <a:extLst>
              <a:ext uri="{FF2B5EF4-FFF2-40B4-BE49-F238E27FC236}">
                <a16:creationId xmlns:a16="http://schemas.microsoft.com/office/drawing/2014/main" id="{8AD5B2D7-9C55-BB48-8A83-931DDB2567E2}"/>
              </a:ext>
            </a:extLst>
          </p:cNvPr>
          <p:cNvPicPr>
            <a:picLocks noChangeAspect="1"/>
          </p:cNvPicPr>
          <p:nvPr/>
        </p:nvPicPr>
        <p:blipFill rotWithShape="1">
          <a:blip r:embed="rId3">
            <a:extLst>
              <a:ext uri="{28A0092B-C50C-407E-A947-70E740481C1C}">
                <a14:useLocalDpi xmlns:a14="http://schemas.microsoft.com/office/drawing/2010/main" val="0"/>
              </a:ext>
            </a:extLst>
          </a:blip>
          <a:srcRect t="-4410" r="10765"/>
          <a:stretch/>
        </p:blipFill>
        <p:spPr>
          <a:xfrm>
            <a:off x="416405" y="8254998"/>
            <a:ext cx="23733089" cy="4813301"/>
          </a:xfrm>
          <a:prstGeom prst="rect">
            <a:avLst/>
          </a:prstGeom>
        </p:spPr>
      </p:pic>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data.boston.gov</a:t>
            </a:r>
            <a:r>
              <a:rPr lang="en-US" sz="2800" dirty="0"/>
              <a:t>/dataset/street-sweeping-schedules/resource/9fdbdcad-67c8-4b23-b6ec-861e77d56227</a:t>
            </a:r>
          </a:p>
        </p:txBody>
      </p:sp>
      <p:sp>
        <p:nvSpPr>
          <p:cNvPr id="2" name="TextBox 1">
            <a:extLst>
              <a:ext uri="{FF2B5EF4-FFF2-40B4-BE49-F238E27FC236}">
                <a16:creationId xmlns:a16="http://schemas.microsoft.com/office/drawing/2014/main" id="{0CE03B12-14FB-E5D0-5EAF-188196859E82}"/>
              </a:ext>
            </a:extLst>
          </p:cNvPr>
          <p:cNvSpPr txBox="1"/>
          <p:nvPr/>
        </p:nvSpPr>
        <p:spPr>
          <a:xfrm>
            <a:off x="694287" y="7559040"/>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Donut 4">
            <a:extLst>
              <a:ext uri="{FF2B5EF4-FFF2-40B4-BE49-F238E27FC236}">
                <a16:creationId xmlns:a16="http://schemas.microsoft.com/office/drawing/2014/main" id="{6518C51D-34F1-2885-6CA6-42D1F1421E97}"/>
              </a:ext>
            </a:extLst>
          </p:cNvPr>
          <p:cNvSpPr/>
          <p:nvPr/>
        </p:nvSpPr>
        <p:spPr>
          <a:xfrm>
            <a:off x="9155134" y="4579835"/>
            <a:ext cx="6705600" cy="1371600"/>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2CC7E130-7256-A7DC-B593-4B6A115F17C8}"/>
              </a:ext>
            </a:extLst>
          </p:cNvPr>
          <p:cNvSpPr txBox="1"/>
          <p:nvPr/>
        </p:nvSpPr>
        <p:spPr>
          <a:xfrm>
            <a:off x="14628024" y="576653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7" name="Donut 6">
            <a:extLst>
              <a:ext uri="{FF2B5EF4-FFF2-40B4-BE49-F238E27FC236}">
                <a16:creationId xmlns:a16="http://schemas.microsoft.com/office/drawing/2014/main" id="{F91F97FB-D2D8-B695-8B82-6E677EB8F317}"/>
              </a:ext>
            </a:extLst>
          </p:cNvPr>
          <p:cNvSpPr/>
          <p:nvPr/>
        </p:nvSpPr>
        <p:spPr>
          <a:xfrm>
            <a:off x="3769205" y="4618149"/>
            <a:ext cx="3352800" cy="1428595"/>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E4B31847-330F-08B9-EA4F-5BD95A2C4A53}"/>
              </a:ext>
            </a:extLst>
          </p:cNvPr>
          <p:cNvSpPr txBox="1"/>
          <p:nvPr/>
        </p:nvSpPr>
        <p:spPr>
          <a:xfrm>
            <a:off x="8113504" y="764833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0" name="TextBox 9">
            <a:extLst>
              <a:ext uri="{FF2B5EF4-FFF2-40B4-BE49-F238E27FC236}">
                <a16:creationId xmlns:a16="http://schemas.microsoft.com/office/drawing/2014/main" id="{5202CD34-0952-545B-5D29-D4C552596C4C}"/>
              </a:ext>
            </a:extLst>
          </p:cNvPr>
          <p:cNvSpPr txBox="1"/>
          <p:nvPr/>
        </p:nvSpPr>
        <p:spPr>
          <a:xfrm>
            <a:off x="6270008" y="5758700"/>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Tree>
    <p:extLst>
      <p:ext uri="{BB962C8B-B14F-4D97-AF65-F5344CB8AC3E}">
        <p14:creationId xmlns:p14="http://schemas.microsoft.com/office/powerpoint/2010/main" val="1456326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502261" y="3686184"/>
            <a:ext cx="9790122" cy="830997"/>
          </a:xfrm>
          <a:prstGeom prst="rect">
            <a:avLst/>
          </a:prstGeom>
        </p:spPr>
        <p:txBody>
          <a:bodyPr wrap="square">
            <a:spAutoFit/>
          </a:bodyPr>
          <a:lstStyle/>
          <a:p>
            <a:pPr algn="l"/>
            <a:r>
              <a:rPr lang="en-US" sz="4800" dirty="0"/>
              <a:t>One key (list alignment)</a:t>
            </a:r>
          </a:p>
        </p:txBody>
      </p:sp>
      <p:grpSp>
        <p:nvGrpSpPr>
          <p:cNvPr id="10" name="Group">
            <a:extLst>
              <a:ext uri="{FF2B5EF4-FFF2-40B4-BE49-F238E27FC236}">
                <a16:creationId xmlns:a16="http://schemas.microsoft.com/office/drawing/2014/main" id="{DA078206-CBBE-984A-BA25-636A081C61AA}"/>
              </a:ext>
            </a:extLst>
          </p:cNvPr>
          <p:cNvGrpSpPr/>
          <p:nvPr/>
        </p:nvGrpSpPr>
        <p:grpSpPr>
          <a:xfrm>
            <a:off x="14663175" y="4101683"/>
            <a:ext cx="9169400" cy="8699500"/>
            <a:chOff x="0" y="0"/>
            <a:chExt cx="8219335" cy="8382000"/>
          </a:xfrm>
        </p:grpSpPr>
        <p:sp>
          <p:nvSpPr>
            <p:cNvPr id="14" name="Bar Chart">
              <a:extLst>
                <a:ext uri="{FF2B5EF4-FFF2-40B4-BE49-F238E27FC236}">
                  <a16:creationId xmlns:a16="http://schemas.microsoft.com/office/drawing/2014/main" id="{B1BF434A-9509-8542-90C1-18D0D89CA5A6}"/>
                </a:ext>
              </a:extLst>
            </p:cNvPr>
            <p:cNvSpPr/>
            <p:nvPr/>
          </p:nvSpPr>
          <p:spPr>
            <a:xfrm>
              <a:off x="2736700" y="7467600"/>
              <a:ext cx="3369430"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a:ln>
                    <a:noFill/>
                  </a:ln>
                  <a:solidFill>
                    <a:srgbClr val="000000"/>
                  </a:solidFill>
                  <a:effectLst/>
                  <a:uLnTx/>
                  <a:uFillTx/>
                  <a:latin typeface="Gill Sans"/>
                  <a:sym typeface="Gill Sans"/>
                </a:rPr>
                <a:t>Bar Chart</a:t>
              </a:r>
            </a:p>
          </p:txBody>
        </p:sp>
        <p:pic>
          <p:nvPicPr>
            <p:cNvPr id="15" name="droppedImage.tiff" descr="droppedImage.tiff">
              <a:extLst>
                <a:ext uri="{FF2B5EF4-FFF2-40B4-BE49-F238E27FC236}">
                  <a16:creationId xmlns:a16="http://schemas.microsoft.com/office/drawing/2014/main" id="{A05C75E7-9956-F94F-AB00-AD2B983CE46C}"/>
                </a:ext>
              </a:extLst>
            </p:cNvPr>
            <p:cNvPicPr>
              <a:picLocks noChangeAspect="1"/>
            </p:cNvPicPr>
            <p:nvPr/>
          </p:nvPicPr>
          <p:blipFill>
            <a:blip r:embed="rId3"/>
            <a:stretch>
              <a:fillRect/>
            </a:stretch>
          </p:blipFill>
          <p:spPr>
            <a:xfrm>
              <a:off x="0" y="0"/>
              <a:ext cx="8219336" cy="7327900"/>
            </a:xfrm>
            <a:prstGeom prst="rect">
              <a:avLst/>
            </a:prstGeom>
            <a:ln w="12700" cap="flat">
              <a:noFill/>
              <a:miter lim="400000"/>
            </a:ln>
            <a:effectLst/>
          </p:spPr>
        </p:pic>
      </p:grpSp>
      <p:sp>
        <p:nvSpPr>
          <p:cNvPr id="12" name="Rectangle 11">
            <a:extLst>
              <a:ext uri="{FF2B5EF4-FFF2-40B4-BE49-F238E27FC236}">
                <a16:creationId xmlns:a16="http://schemas.microsoft.com/office/drawing/2014/main" id="{A9257B0B-CCA9-834E-A7F3-E1D1F471213A}"/>
              </a:ext>
            </a:extLst>
          </p:cNvPr>
          <p:cNvSpPr/>
          <p:nvPr/>
        </p:nvSpPr>
        <p:spPr>
          <a:xfrm>
            <a:off x="13029718" y="7904418"/>
            <a:ext cx="8946183" cy="830997"/>
          </a:xfrm>
          <a:prstGeom prst="rect">
            <a:avLst/>
          </a:prstGeom>
        </p:spPr>
        <p:txBody>
          <a:bodyPr wrap="square">
            <a:spAutoFit/>
          </a:bodyPr>
          <a:lstStyle/>
          <a:p>
            <a:pPr algn="l"/>
            <a:r>
              <a:rPr lang="en-US" sz="4800" dirty="0" err="1">
                <a:solidFill>
                  <a:srgbClr val="FF4013"/>
                </a:solidFill>
                <a:sym typeface="Wingdings" pitchFamily="2" charset="2"/>
              </a:rPr>
              <a:t>StartTime</a:t>
            </a:r>
            <a:endParaRPr lang="en-US" sz="4800" dirty="0">
              <a:solidFill>
                <a:srgbClr val="FF4013"/>
              </a:solidFill>
            </a:endParaRPr>
          </a:p>
        </p:txBody>
      </p:sp>
      <p:sp>
        <p:nvSpPr>
          <p:cNvPr id="13" name="Rectangle 12">
            <a:extLst>
              <a:ext uri="{FF2B5EF4-FFF2-40B4-BE49-F238E27FC236}">
                <a16:creationId xmlns:a16="http://schemas.microsoft.com/office/drawing/2014/main" id="{5E404544-4E25-A142-9E33-D0B6603A5083}"/>
              </a:ext>
            </a:extLst>
          </p:cNvPr>
          <p:cNvSpPr/>
          <p:nvPr/>
        </p:nvSpPr>
        <p:spPr>
          <a:xfrm>
            <a:off x="18200499" y="10819042"/>
            <a:ext cx="8946183" cy="830997"/>
          </a:xfrm>
          <a:prstGeom prst="rect">
            <a:avLst/>
          </a:prstGeom>
        </p:spPr>
        <p:txBody>
          <a:bodyPr wrap="square">
            <a:spAutoFit/>
          </a:bodyPr>
          <a:lstStyle/>
          <a:p>
            <a:pPr algn="l"/>
            <a:r>
              <a:rPr lang="en-US" sz="4800" dirty="0" err="1">
                <a:solidFill>
                  <a:srgbClr val="FF4013"/>
                </a:solidFill>
                <a:sym typeface="Wingdings" pitchFamily="2" charset="2"/>
              </a:rPr>
              <a:t>MainID</a:t>
            </a:r>
            <a:endParaRPr lang="en-US" sz="4800" dirty="0">
              <a:solidFill>
                <a:srgbClr val="FF4013"/>
              </a:solidFill>
            </a:endParaRPr>
          </a:p>
        </p:txBody>
      </p:sp>
      <p:pic>
        <p:nvPicPr>
          <p:cNvPr id="18" name="Picture 17" descr="Table&#10;&#10;Description automatically generated">
            <a:extLst>
              <a:ext uri="{FF2B5EF4-FFF2-40B4-BE49-F238E27FC236}">
                <a16:creationId xmlns:a16="http://schemas.microsoft.com/office/drawing/2014/main" id="{6D6F92D6-E5A2-3F49-8162-EC0FCCC6E7CC}"/>
              </a:ext>
            </a:extLst>
          </p:cNvPr>
          <p:cNvPicPr>
            <a:picLocks noChangeAspect="1"/>
          </p:cNvPicPr>
          <p:nvPr/>
        </p:nvPicPr>
        <p:blipFill rotWithShape="1">
          <a:blip r:embed="rId4">
            <a:extLst>
              <a:ext uri="{28A0092B-C50C-407E-A947-70E740481C1C}">
                <a14:useLocalDpi xmlns:a14="http://schemas.microsoft.com/office/drawing/2010/main" val="0"/>
              </a:ext>
            </a:extLst>
          </a:blip>
          <a:srcRect t="-4410" r="63188"/>
          <a:stretch/>
        </p:blipFill>
        <p:spPr>
          <a:xfrm>
            <a:off x="502262" y="5497768"/>
            <a:ext cx="9790122" cy="4813301"/>
          </a:xfrm>
          <a:prstGeom prst="rect">
            <a:avLst/>
          </a:prstGeom>
        </p:spPr>
      </p:pic>
      <p:pic>
        <p:nvPicPr>
          <p:cNvPr id="21" name="Picture 20" descr="Table&#10;&#10;Description automatically generated">
            <a:extLst>
              <a:ext uri="{FF2B5EF4-FFF2-40B4-BE49-F238E27FC236}">
                <a16:creationId xmlns:a16="http://schemas.microsoft.com/office/drawing/2014/main" id="{BF44177E-ED75-084A-BAC0-2661A1201FF6}"/>
              </a:ext>
            </a:extLst>
          </p:cNvPr>
          <p:cNvPicPr>
            <a:picLocks noChangeAspect="1"/>
          </p:cNvPicPr>
          <p:nvPr/>
        </p:nvPicPr>
        <p:blipFill rotWithShape="1">
          <a:blip r:embed="rId4">
            <a:extLst>
              <a:ext uri="{28A0092B-C50C-407E-A947-70E740481C1C}">
                <a14:useLocalDpi xmlns:a14="http://schemas.microsoft.com/office/drawing/2010/main" val="0"/>
              </a:ext>
            </a:extLst>
          </a:blip>
          <a:srcRect l="70363" t="-4410" r="24084"/>
          <a:stretch/>
        </p:blipFill>
        <p:spPr>
          <a:xfrm>
            <a:off x="10292383" y="5473858"/>
            <a:ext cx="1476830" cy="4813301"/>
          </a:xfrm>
          <a:prstGeom prst="rect">
            <a:avLst/>
          </a:prstGeom>
        </p:spPr>
      </p:pic>
      <p:sp>
        <p:nvSpPr>
          <p:cNvPr id="2" name="TextBox 1">
            <a:extLst>
              <a:ext uri="{FF2B5EF4-FFF2-40B4-BE49-F238E27FC236}">
                <a16:creationId xmlns:a16="http://schemas.microsoft.com/office/drawing/2014/main" id="{BF6BE105-C54A-0C31-9243-1903D4F16F70}"/>
              </a:ext>
            </a:extLst>
          </p:cNvPr>
          <p:cNvSpPr txBox="1"/>
          <p:nvPr/>
        </p:nvSpPr>
        <p:spPr>
          <a:xfrm>
            <a:off x="816207" y="4774979"/>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3" name="TextBox 2">
            <a:extLst>
              <a:ext uri="{FF2B5EF4-FFF2-40B4-BE49-F238E27FC236}">
                <a16:creationId xmlns:a16="http://schemas.microsoft.com/office/drawing/2014/main" id="{B9100D34-9748-5B06-DE08-2150851F2B23}"/>
              </a:ext>
            </a:extLst>
          </p:cNvPr>
          <p:cNvSpPr txBox="1"/>
          <p:nvPr/>
        </p:nvSpPr>
        <p:spPr>
          <a:xfrm>
            <a:off x="8235424" y="4864272"/>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5" name="Rectangle 4">
            <a:extLst>
              <a:ext uri="{FF2B5EF4-FFF2-40B4-BE49-F238E27FC236}">
                <a16:creationId xmlns:a16="http://schemas.microsoft.com/office/drawing/2014/main" id="{CDE340CC-901B-B57C-27F1-248D77AEE057}"/>
              </a:ext>
            </a:extLst>
          </p:cNvPr>
          <p:cNvSpPr/>
          <p:nvPr/>
        </p:nvSpPr>
        <p:spPr>
          <a:xfrm>
            <a:off x="12394631" y="6004767"/>
            <a:ext cx="2903632" cy="1569660"/>
          </a:xfrm>
          <a:prstGeom prst="rect">
            <a:avLst/>
          </a:prstGeom>
        </p:spPr>
        <p:txBody>
          <a:bodyPr wrap="square">
            <a:spAutoFit/>
          </a:bodyPr>
          <a:lstStyle/>
          <a:p>
            <a:pPr algn="l"/>
            <a:r>
              <a:rPr lang="en-US" sz="4800" dirty="0"/>
              <a:t>Express Values</a:t>
            </a:r>
          </a:p>
        </p:txBody>
      </p:sp>
      <p:sp>
        <p:nvSpPr>
          <p:cNvPr id="6" name="Rectangle 5">
            <a:extLst>
              <a:ext uri="{FF2B5EF4-FFF2-40B4-BE49-F238E27FC236}">
                <a16:creationId xmlns:a16="http://schemas.microsoft.com/office/drawing/2014/main" id="{863B197E-B650-D6F6-965F-CC2D8540CCD0}"/>
              </a:ext>
            </a:extLst>
          </p:cNvPr>
          <p:cNvSpPr/>
          <p:nvPr/>
        </p:nvSpPr>
        <p:spPr>
          <a:xfrm>
            <a:off x="11888286" y="11444029"/>
            <a:ext cx="4218744" cy="1569660"/>
          </a:xfrm>
          <a:prstGeom prst="rect">
            <a:avLst/>
          </a:prstGeom>
        </p:spPr>
        <p:txBody>
          <a:bodyPr wrap="square">
            <a:spAutoFit/>
          </a:bodyPr>
          <a:lstStyle/>
          <a:p>
            <a:pPr algn="l"/>
            <a:r>
              <a:rPr lang="en-US" sz="4800" dirty="0"/>
              <a:t>Separate, order, align (by key)</a:t>
            </a:r>
          </a:p>
        </p:txBody>
      </p:sp>
      <p:sp>
        <p:nvSpPr>
          <p:cNvPr id="8" name="Rounded Rectangular Callout 7">
            <a:extLst>
              <a:ext uri="{FF2B5EF4-FFF2-40B4-BE49-F238E27FC236}">
                <a16:creationId xmlns:a16="http://schemas.microsoft.com/office/drawing/2014/main" id="{1DC53973-450F-3A90-3B09-A61D4132D8CE}"/>
              </a:ext>
            </a:extLst>
          </p:cNvPr>
          <p:cNvSpPr/>
          <p:nvPr/>
        </p:nvSpPr>
        <p:spPr>
          <a:xfrm>
            <a:off x="11444819" y="11348483"/>
            <a:ext cx="4987018" cy="1941668"/>
          </a:xfrm>
          <a:prstGeom prst="wedgeRoundRectCallout">
            <a:avLst>
              <a:gd name="adj1" fmla="val 74892"/>
              <a:gd name="adj2" fmla="val -66365"/>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Rounded Rectangular Callout 18">
            <a:extLst>
              <a:ext uri="{FF2B5EF4-FFF2-40B4-BE49-F238E27FC236}">
                <a16:creationId xmlns:a16="http://schemas.microsoft.com/office/drawing/2014/main" id="{61459A66-9F5D-8DAC-54B4-3AB3E14C42D5}"/>
              </a:ext>
            </a:extLst>
          </p:cNvPr>
          <p:cNvSpPr/>
          <p:nvPr/>
        </p:nvSpPr>
        <p:spPr>
          <a:xfrm>
            <a:off x="12207961" y="5798476"/>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884257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6" name="Picture 5" descr="Table, Excel&#10;&#10;Description automatically generated">
            <a:extLst>
              <a:ext uri="{FF2B5EF4-FFF2-40B4-BE49-F238E27FC236}">
                <a16:creationId xmlns:a16="http://schemas.microsoft.com/office/drawing/2014/main" id="{252EF7C5-EB8F-8747-9200-212970B6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941" y="8263997"/>
            <a:ext cx="12144118" cy="5261503"/>
          </a:xfrm>
          <a:prstGeom prst="rect">
            <a:avLst/>
          </a:prstGeom>
        </p:spPr>
      </p:pic>
      <p:sp>
        <p:nvSpPr>
          <p:cNvPr id="2" name="Value: a dependent attribute (i.e., cell in a table)">
            <a:extLst>
              <a:ext uri="{FF2B5EF4-FFF2-40B4-BE49-F238E27FC236}">
                <a16:creationId xmlns:a16="http://schemas.microsoft.com/office/drawing/2014/main" id="{D12EA3CE-E8CF-8405-291F-D2BF66D07451}"/>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number </a:t>
            </a:r>
            <a:r>
              <a:rPr lang="en-US" dirty="0">
                <a:latin typeface="Gill Sans"/>
              </a:rPr>
              <a:t>of students for each major and college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87896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6" name="Picture 5" descr="Table, Excel&#10;&#10;Description automatically generated">
            <a:extLst>
              <a:ext uri="{FF2B5EF4-FFF2-40B4-BE49-F238E27FC236}">
                <a16:creationId xmlns:a16="http://schemas.microsoft.com/office/drawing/2014/main" id="{252EF7C5-EB8F-8747-9200-212970B6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941" y="8263997"/>
            <a:ext cx="12144118" cy="5261503"/>
          </a:xfrm>
          <a:prstGeom prst="rect">
            <a:avLst/>
          </a:prstGeom>
        </p:spPr>
      </p:pic>
      <p:sp>
        <p:nvSpPr>
          <p:cNvPr id="2" name="Value: a dependent attribute (i.e., cell in a table)">
            <a:extLst>
              <a:ext uri="{FF2B5EF4-FFF2-40B4-BE49-F238E27FC236}">
                <a16:creationId xmlns:a16="http://schemas.microsoft.com/office/drawing/2014/main" id="{D12EA3CE-E8CF-8405-291F-D2BF66D07451}"/>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number </a:t>
            </a:r>
            <a:r>
              <a:rPr lang="en-US" dirty="0">
                <a:latin typeface="Gill Sans"/>
              </a:rPr>
              <a:t>of students for each major and college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
        <p:nvSpPr>
          <p:cNvPr id="3" name="TextBox 2">
            <a:extLst>
              <a:ext uri="{FF2B5EF4-FFF2-40B4-BE49-F238E27FC236}">
                <a16:creationId xmlns:a16="http://schemas.microsoft.com/office/drawing/2014/main" id="{4DCD8580-0EA2-6716-28D5-296EC50884FA}"/>
              </a:ext>
            </a:extLst>
          </p:cNvPr>
          <p:cNvSpPr txBox="1"/>
          <p:nvPr/>
        </p:nvSpPr>
        <p:spPr>
          <a:xfrm>
            <a:off x="7394881" y="733204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Donut 4">
            <a:extLst>
              <a:ext uri="{FF2B5EF4-FFF2-40B4-BE49-F238E27FC236}">
                <a16:creationId xmlns:a16="http://schemas.microsoft.com/office/drawing/2014/main" id="{5E10A69A-C198-CEB9-BF10-CD1B64279B73}"/>
              </a:ext>
            </a:extLst>
          </p:cNvPr>
          <p:cNvSpPr/>
          <p:nvPr/>
        </p:nvSpPr>
        <p:spPr>
          <a:xfrm>
            <a:off x="12079251" y="4555169"/>
            <a:ext cx="6184808" cy="1461095"/>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4E2677CA-08C9-D1D3-4A87-5AD80C5297CE}"/>
              </a:ext>
            </a:extLst>
          </p:cNvPr>
          <p:cNvSpPr txBox="1"/>
          <p:nvPr/>
        </p:nvSpPr>
        <p:spPr>
          <a:xfrm>
            <a:off x="14015677" y="5791154"/>
            <a:ext cx="206627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2 Keys</a:t>
            </a:r>
          </a:p>
        </p:txBody>
      </p:sp>
      <p:sp>
        <p:nvSpPr>
          <p:cNvPr id="8" name="Donut 7">
            <a:extLst>
              <a:ext uri="{FF2B5EF4-FFF2-40B4-BE49-F238E27FC236}">
                <a16:creationId xmlns:a16="http://schemas.microsoft.com/office/drawing/2014/main" id="{96C8A6FC-A743-497B-2759-62879054F45C}"/>
              </a:ext>
            </a:extLst>
          </p:cNvPr>
          <p:cNvSpPr/>
          <p:nvPr/>
        </p:nvSpPr>
        <p:spPr>
          <a:xfrm>
            <a:off x="3769205" y="4618150"/>
            <a:ext cx="5986772" cy="133328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40230945-826E-804E-30AF-BF14DC04E136}"/>
              </a:ext>
            </a:extLst>
          </p:cNvPr>
          <p:cNvSpPr txBox="1"/>
          <p:nvPr/>
        </p:nvSpPr>
        <p:spPr>
          <a:xfrm>
            <a:off x="15137292" y="733204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0" name="TextBox 9">
            <a:extLst>
              <a:ext uri="{FF2B5EF4-FFF2-40B4-BE49-F238E27FC236}">
                <a16:creationId xmlns:a16="http://schemas.microsoft.com/office/drawing/2014/main" id="{524CB142-54DB-17E2-0FC1-A5CE1CBBF84E}"/>
              </a:ext>
            </a:extLst>
          </p:cNvPr>
          <p:cNvSpPr txBox="1"/>
          <p:nvPr/>
        </p:nvSpPr>
        <p:spPr>
          <a:xfrm>
            <a:off x="5690888" y="5789307"/>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1" name="TextBox 10">
            <a:extLst>
              <a:ext uri="{FF2B5EF4-FFF2-40B4-BE49-F238E27FC236}">
                <a16:creationId xmlns:a16="http://schemas.microsoft.com/office/drawing/2014/main" id="{F82BB0BB-B81F-6467-3F80-79900B36C946}"/>
              </a:ext>
            </a:extLst>
          </p:cNvPr>
          <p:cNvSpPr txBox="1"/>
          <p:nvPr/>
        </p:nvSpPr>
        <p:spPr>
          <a:xfrm>
            <a:off x="11437419" y="733204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Tree>
    <p:extLst>
      <p:ext uri="{BB962C8B-B14F-4D97-AF65-F5344CB8AC3E}">
        <p14:creationId xmlns:p14="http://schemas.microsoft.com/office/powerpoint/2010/main" val="3341982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279400" y="3733800"/>
            <a:ext cx="9779000" cy="830997"/>
          </a:xfrm>
          <a:prstGeom prst="rect">
            <a:avLst/>
          </a:prstGeom>
        </p:spPr>
        <p:txBody>
          <a:bodyPr wrap="square">
            <a:spAutoFit/>
          </a:bodyPr>
          <a:lstStyle/>
          <a:p>
            <a:pPr algn="l"/>
            <a:r>
              <a:rPr lang="en-US" sz="4800" dirty="0">
                <a:sym typeface="Wingdings" pitchFamily="2" charset="2"/>
              </a:rPr>
              <a:t>Two</a:t>
            </a:r>
            <a:r>
              <a:rPr lang="en-US" sz="4800" dirty="0"/>
              <a:t> keys (multi-dimensional table)</a:t>
            </a:r>
          </a:p>
        </p:txBody>
      </p:sp>
      <p:grpSp>
        <p:nvGrpSpPr>
          <p:cNvPr id="10" name="Group">
            <a:extLst>
              <a:ext uri="{FF2B5EF4-FFF2-40B4-BE49-F238E27FC236}">
                <a16:creationId xmlns:a16="http://schemas.microsoft.com/office/drawing/2014/main" id="{DA63F82E-CAD9-3642-98E8-7994AB0B7208}"/>
              </a:ext>
            </a:extLst>
          </p:cNvPr>
          <p:cNvGrpSpPr/>
          <p:nvPr/>
        </p:nvGrpSpPr>
        <p:grpSpPr>
          <a:xfrm>
            <a:off x="16684440" y="3733800"/>
            <a:ext cx="6023306" cy="9385300"/>
            <a:chOff x="-7603" y="0"/>
            <a:chExt cx="6023304" cy="9385300"/>
          </a:xfrm>
        </p:grpSpPr>
        <p:sp>
          <p:nvSpPr>
            <p:cNvPr id="11" name="Stacked Bar Chart">
              <a:extLst>
                <a:ext uri="{FF2B5EF4-FFF2-40B4-BE49-F238E27FC236}">
                  <a16:creationId xmlns:a16="http://schemas.microsoft.com/office/drawing/2014/main" id="{B1475C25-713A-644E-92C9-9E85CD3922EB}"/>
                </a:ext>
              </a:extLst>
            </p:cNvPr>
            <p:cNvSpPr/>
            <p:nvPr/>
          </p:nvSpPr>
          <p:spPr>
            <a:xfrm>
              <a:off x="-7603" y="8470900"/>
              <a:ext cx="6023304"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dirty="0">
                  <a:ln>
                    <a:noFill/>
                  </a:ln>
                  <a:solidFill>
                    <a:srgbClr val="000000"/>
                  </a:solidFill>
                  <a:effectLst/>
                  <a:uLnTx/>
                  <a:uFillTx/>
                  <a:latin typeface="Gill Sans"/>
                  <a:sym typeface="Gill Sans"/>
                </a:rPr>
                <a:t>Stacked Bar Chart</a:t>
              </a:r>
            </a:p>
          </p:txBody>
        </p:sp>
        <p:pic>
          <p:nvPicPr>
            <p:cNvPr id="12" name="droppedImage.tiff" descr="droppedImage.tiff">
              <a:extLst>
                <a:ext uri="{FF2B5EF4-FFF2-40B4-BE49-F238E27FC236}">
                  <a16:creationId xmlns:a16="http://schemas.microsoft.com/office/drawing/2014/main" id="{1A1BDFDD-41BF-0F44-A962-0BFB9CBB37F7}"/>
                </a:ext>
              </a:extLst>
            </p:cNvPr>
            <p:cNvPicPr>
              <a:picLocks noChangeAspect="1"/>
            </p:cNvPicPr>
            <p:nvPr/>
          </p:nvPicPr>
          <p:blipFill>
            <a:blip r:embed="rId3"/>
            <a:stretch>
              <a:fillRect/>
            </a:stretch>
          </p:blipFill>
          <p:spPr>
            <a:xfrm>
              <a:off x="698999" y="0"/>
              <a:ext cx="4610101" cy="7975600"/>
            </a:xfrm>
            <a:prstGeom prst="rect">
              <a:avLst/>
            </a:prstGeom>
            <a:ln w="12700" cap="flat">
              <a:noFill/>
              <a:miter lim="400000"/>
            </a:ln>
            <a:effectLst/>
          </p:spPr>
        </p:pic>
      </p:grpSp>
      <p:sp>
        <p:nvSpPr>
          <p:cNvPr id="2" name="Down Arrow 1">
            <a:extLst>
              <a:ext uri="{FF2B5EF4-FFF2-40B4-BE49-F238E27FC236}">
                <a16:creationId xmlns:a16="http://schemas.microsoft.com/office/drawing/2014/main" id="{CC8872F1-B105-A842-8548-1850F7A33085}"/>
              </a:ext>
            </a:extLst>
          </p:cNvPr>
          <p:cNvSpPr/>
          <p:nvPr/>
        </p:nvSpPr>
        <p:spPr>
          <a:xfrm rot="6094218">
            <a:off x="21985369" y="7740187"/>
            <a:ext cx="401586" cy="1290737"/>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Down Arrow 21">
            <a:extLst>
              <a:ext uri="{FF2B5EF4-FFF2-40B4-BE49-F238E27FC236}">
                <a16:creationId xmlns:a16="http://schemas.microsoft.com/office/drawing/2014/main" id="{8F129DA9-C9A0-7C40-9AD1-83FDC8386FAE}"/>
              </a:ext>
            </a:extLst>
          </p:cNvPr>
          <p:cNvSpPr/>
          <p:nvPr/>
        </p:nvSpPr>
        <p:spPr>
          <a:xfrm rot="3854058">
            <a:off x="21869665" y="9523068"/>
            <a:ext cx="401586" cy="1290737"/>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4" name="Picture 13" descr="Table, Excel&#10;&#10;Description automatically generated">
            <a:extLst>
              <a:ext uri="{FF2B5EF4-FFF2-40B4-BE49-F238E27FC236}">
                <a16:creationId xmlns:a16="http://schemas.microsoft.com/office/drawing/2014/main" id="{722E96D7-85F2-5B40-9D09-CC4506E06415}"/>
              </a:ext>
            </a:extLst>
          </p:cNvPr>
          <p:cNvPicPr>
            <a:picLocks noChangeAspect="1"/>
          </p:cNvPicPr>
          <p:nvPr/>
        </p:nvPicPr>
        <p:blipFill rotWithShape="1">
          <a:blip r:embed="rId5">
            <a:extLst>
              <a:ext uri="{28A0092B-C50C-407E-A947-70E740481C1C}">
                <a14:useLocalDpi xmlns:a14="http://schemas.microsoft.com/office/drawing/2010/main" val="0"/>
              </a:ext>
            </a:extLst>
          </a:blip>
          <a:srcRect b="27802"/>
          <a:stretch/>
        </p:blipFill>
        <p:spPr>
          <a:xfrm>
            <a:off x="920900" y="5754804"/>
            <a:ext cx="12144118" cy="3798696"/>
          </a:xfrm>
          <a:prstGeom prst="rect">
            <a:avLst/>
          </a:prstGeom>
        </p:spPr>
      </p:pic>
      <p:sp>
        <p:nvSpPr>
          <p:cNvPr id="15" name="Rectangle 14">
            <a:extLst>
              <a:ext uri="{FF2B5EF4-FFF2-40B4-BE49-F238E27FC236}">
                <a16:creationId xmlns:a16="http://schemas.microsoft.com/office/drawing/2014/main" id="{86B90459-B0B6-4E48-9377-AB6D45A252E0}"/>
              </a:ext>
            </a:extLst>
          </p:cNvPr>
          <p:cNvSpPr/>
          <p:nvPr/>
        </p:nvSpPr>
        <p:spPr>
          <a:xfrm>
            <a:off x="13912507" y="7880713"/>
            <a:ext cx="8946183" cy="830997"/>
          </a:xfrm>
          <a:prstGeom prst="rect">
            <a:avLst/>
          </a:prstGeom>
        </p:spPr>
        <p:txBody>
          <a:bodyPr wrap="square">
            <a:spAutoFit/>
          </a:bodyPr>
          <a:lstStyle/>
          <a:p>
            <a:pPr algn="l"/>
            <a:r>
              <a:rPr lang="en-US" sz="4800" dirty="0">
                <a:solidFill>
                  <a:srgbClr val="FF4013"/>
                </a:solidFill>
                <a:sym typeface="Wingdings" pitchFamily="2" charset="2"/>
              </a:rPr>
              <a:t>Num Students</a:t>
            </a:r>
            <a:endParaRPr lang="en-US" sz="4800" dirty="0">
              <a:solidFill>
                <a:srgbClr val="FF4013"/>
              </a:solidFill>
            </a:endParaRPr>
          </a:p>
        </p:txBody>
      </p:sp>
      <p:sp>
        <p:nvSpPr>
          <p:cNvPr id="16" name="Rectangle 15">
            <a:extLst>
              <a:ext uri="{FF2B5EF4-FFF2-40B4-BE49-F238E27FC236}">
                <a16:creationId xmlns:a16="http://schemas.microsoft.com/office/drawing/2014/main" id="{1ADEF26B-0432-284A-85B7-7DEC1F0A21C7}"/>
              </a:ext>
            </a:extLst>
          </p:cNvPr>
          <p:cNvSpPr/>
          <p:nvPr/>
        </p:nvSpPr>
        <p:spPr>
          <a:xfrm>
            <a:off x="19013062" y="11425732"/>
            <a:ext cx="8946183" cy="830997"/>
          </a:xfrm>
          <a:prstGeom prst="rect">
            <a:avLst/>
          </a:prstGeom>
        </p:spPr>
        <p:txBody>
          <a:bodyPr wrap="square">
            <a:spAutoFit/>
          </a:bodyPr>
          <a:lstStyle/>
          <a:p>
            <a:pPr algn="l"/>
            <a:r>
              <a:rPr lang="en-US" sz="4800" dirty="0">
                <a:solidFill>
                  <a:srgbClr val="FF4013"/>
                </a:solidFill>
                <a:sym typeface="Wingdings" pitchFamily="2" charset="2"/>
              </a:rPr>
              <a:t>Major</a:t>
            </a:r>
          </a:p>
        </p:txBody>
      </p:sp>
      <p:sp>
        <p:nvSpPr>
          <p:cNvPr id="17" name="Rectangle 16">
            <a:extLst>
              <a:ext uri="{FF2B5EF4-FFF2-40B4-BE49-F238E27FC236}">
                <a16:creationId xmlns:a16="http://schemas.microsoft.com/office/drawing/2014/main" id="{EADF579E-A21A-B946-B877-999AF09410B6}"/>
              </a:ext>
            </a:extLst>
          </p:cNvPr>
          <p:cNvSpPr/>
          <p:nvPr/>
        </p:nvSpPr>
        <p:spPr>
          <a:xfrm>
            <a:off x="21657669" y="8722502"/>
            <a:ext cx="8946183" cy="830997"/>
          </a:xfrm>
          <a:prstGeom prst="rect">
            <a:avLst/>
          </a:prstGeom>
        </p:spPr>
        <p:txBody>
          <a:bodyPr wrap="square">
            <a:spAutoFit/>
          </a:bodyPr>
          <a:lstStyle/>
          <a:p>
            <a:pPr algn="l"/>
            <a:r>
              <a:rPr lang="en-US" sz="4800" dirty="0">
                <a:solidFill>
                  <a:srgbClr val="FF4013"/>
                </a:solidFill>
                <a:sym typeface="Wingdings" pitchFamily="2" charset="2"/>
              </a:rPr>
              <a:t>College</a:t>
            </a:r>
          </a:p>
        </p:txBody>
      </p:sp>
      <p:sp>
        <p:nvSpPr>
          <p:cNvPr id="3" name="TextBox 2">
            <a:extLst>
              <a:ext uri="{FF2B5EF4-FFF2-40B4-BE49-F238E27FC236}">
                <a16:creationId xmlns:a16="http://schemas.microsoft.com/office/drawing/2014/main" id="{58613399-BC52-296F-02DB-2DC285FC8285}"/>
              </a:ext>
            </a:extLst>
          </p:cNvPr>
          <p:cNvSpPr txBox="1"/>
          <p:nvPr/>
        </p:nvSpPr>
        <p:spPr>
          <a:xfrm>
            <a:off x="2126852" y="4856897"/>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TextBox 4">
            <a:extLst>
              <a:ext uri="{FF2B5EF4-FFF2-40B4-BE49-F238E27FC236}">
                <a16:creationId xmlns:a16="http://schemas.microsoft.com/office/drawing/2014/main" id="{D53B1046-1214-A61F-9C91-EA769A10A8D5}"/>
              </a:ext>
            </a:extLst>
          </p:cNvPr>
          <p:cNvSpPr txBox="1"/>
          <p:nvPr/>
        </p:nvSpPr>
        <p:spPr>
          <a:xfrm>
            <a:off x="9728949" y="4856896"/>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TextBox 5">
            <a:extLst>
              <a:ext uri="{FF2B5EF4-FFF2-40B4-BE49-F238E27FC236}">
                <a16:creationId xmlns:a16="http://schemas.microsoft.com/office/drawing/2014/main" id="{A0EC052F-8C56-6F39-851E-2BF7F392F0F7}"/>
              </a:ext>
            </a:extLst>
          </p:cNvPr>
          <p:cNvSpPr txBox="1"/>
          <p:nvPr/>
        </p:nvSpPr>
        <p:spPr>
          <a:xfrm>
            <a:off x="5927900" y="4823667"/>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8" name="Rectangle 7">
            <a:extLst>
              <a:ext uri="{FF2B5EF4-FFF2-40B4-BE49-F238E27FC236}">
                <a16:creationId xmlns:a16="http://schemas.microsoft.com/office/drawing/2014/main" id="{6A9E22DC-8806-D13C-CCA2-A692B685E498}"/>
              </a:ext>
            </a:extLst>
          </p:cNvPr>
          <p:cNvSpPr/>
          <p:nvPr/>
        </p:nvSpPr>
        <p:spPr>
          <a:xfrm>
            <a:off x="14537468" y="5868040"/>
            <a:ext cx="2903632" cy="1569660"/>
          </a:xfrm>
          <a:prstGeom prst="rect">
            <a:avLst/>
          </a:prstGeom>
        </p:spPr>
        <p:txBody>
          <a:bodyPr wrap="square">
            <a:spAutoFit/>
          </a:bodyPr>
          <a:lstStyle/>
          <a:p>
            <a:pPr algn="l"/>
            <a:r>
              <a:rPr lang="en-US" sz="4800" dirty="0"/>
              <a:t>Express Values</a:t>
            </a:r>
          </a:p>
        </p:txBody>
      </p:sp>
      <p:sp>
        <p:nvSpPr>
          <p:cNvPr id="13" name="Rounded Rectangular Callout 12">
            <a:extLst>
              <a:ext uri="{FF2B5EF4-FFF2-40B4-BE49-F238E27FC236}">
                <a16:creationId xmlns:a16="http://schemas.microsoft.com/office/drawing/2014/main" id="{B8F4AE8E-57AC-F6FC-E1B7-932530327B8F}"/>
              </a:ext>
            </a:extLst>
          </p:cNvPr>
          <p:cNvSpPr/>
          <p:nvPr/>
        </p:nvSpPr>
        <p:spPr>
          <a:xfrm>
            <a:off x="14350798" y="5661749"/>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Rectangle 18">
            <a:extLst>
              <a:ext uri="{FF2B5EF4-FFF2-40B4-BE49-F238E27FC236}">
                <a16:creationId xmlns:a16="http://schemas.microsoft.com/office/drawing/2014/main" id="{C2A0BA76-0621-E242-A15E-7689BAD96649}"/>
              </a:ext>
            </a:extLst>
          </p:cNvPr>
          <p:cNvSpPr/>
          <p:nvPr/>
        </p:nvSpPr>
        <p:spPr>
          <a:xfrm>
            <a:off x="11888286" y="11444029"/>
            <a:ext cx="4218744" cy="1569660"/>
          </a:xfrm>
          <a:prstGeom prst="rect">
            <a:avLst/>
          </a:prstGeom>
        </p:spPr>
        <p:txBody>
          <a:bodyPr wrap="square">
            <a:spAutoFit/>
          </a:bodyPr>
          <a:lstStyle/>
          <a:p>
            <a:pPr algn="l"/>
            <a:r>
              <a:rPr lang="en-US" sz="4800" dirty="0"/>
              <a:t>Separate, order, align (by key)</a:t>
            </a:r>
          </a:p>
        </p:txBody>
      </p:sp>
      <p:sp>
        <p:nvSpPr>
          <p:cNvPr id="20" name="Rounded Rectangular Callout 19">
            <a:extLst>
              <a:ext uri="{FF2B5EF4-FFF2-40B4-BE49-F238E27FC236}">
                <a16:creationId xmlns:a16="http://schemas.microsoft.com/office/drawing/2014/main" id="{CA3C0074-68D3-E330-657B-E669F31D621C}"/>
              </a:ext>
            </a:extLst>
          </p:cNvPr>
          <p:cNvSpPr/>
          <p:nvPr/>
        </p:nvSpPr>
        <p:spPr>
          <a:xfrm>
            <a:off x="11444819" y="11348483"/>
            <a:ext cx="4987018" cy="1941668"/>
          </a:xfrm>
          <a:prstGeom prst="wedgeRoundRectCallout">
            <a:avLst>
              <a:gd name="adj1" fmla="val 92616"/>
              <a:gd name="adj2" fmla="val -2398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Rectangle 20">
            <a:extLst>
              <a:ext uri="{FF2B5EF4-FFF2-40B4-BE49-F238E27FC236}">
                <a16:creationId xmlns:a16="http://schemas.microsoft.com/office/drawing/2014/main" id="{C1AB8674-CD2A-A659-9CFC-9527291EF90E}"/>
              </a:ext>
            </a:extLst>
          </p:cNvPr>
          <p:cNvSpPr/>
          <p:nvPr/>
        </p:nvSpPr>
        <p:spPr>
          <a:xfrm>
            <a:off x="21699397" y="4129554"/>
            <a:ext cx="2456314" cy="3046988"/>
          </a:xfrm>
          <a:prstGeom prst="rect">
            <a:avLst/>
          </a:prstGeom>
        </p:spPr>
        <p:txBody>
          <a:bodyPr wrap="square">
            <a:spAutoFit/>
          </a:bodyPr>
          <a:lstStyle/>
          <a:p>
            <a:pPr algn="l"/>
            <a:r>
              <a:rPr lang="en-US" sz="4800" dirty="0"/>
              <a:t>Separate, order, align (by key)</a:t>
            </a:r>
          </a:p>
        </p:txBody>
      </p:sp>
      <p:sp>
        <p:nvSpPr>
          <p:cNvPr id="23" name="Rounded Rectangular Callout 22">
            <a:extLst>
              <a:ext uri="{FF2B5EF4-FFF2-40B4-BE49-F238E27FC236}">
                <a16:creationId xmlns:a16="http://schemas.microsoft.com/office/drawing/2014/main" id="{EAF31BF6-49FC-DB4C-C5F7-644637DA8C59}"/>
              </a:ext>
            </a:extLst>
          </p:cNvPr>
          <p:cNvSpPr/>
          <p:nvPr/>
        </p:nvSpPr>
        <p:spPr>
          <a:xfrm>
            <a:off x="21255930" y="4034007"/>
            <a:ext cx="2903632" cy="3245183"/>
          </a:xfrm>
          <a:prstGeom prst="wedgeRoundRectCallout">
            <a:avLst>
              <a:gd name="adj1" fmla="val 3511"/>
              <a:gd name="adj2" fmla="val 77338"/>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32159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291179" y="3892592"/>
            <a:ext cx="11900821" cy="830997"/>
          </a:xfrm>
          <a:prstGeom prst="rect">
            <a:avLst/>
          </a:prstGeom>
        </p:spPr>
        <p:txBody>
          <a:bodyPr wrap="square">
            <a:spAutoFit/>
          </a:bodyPr>
          <a:lstStyle/>
          <a:p>
            <a:pPr algn="l"/>
            <a:r>
              <a:rPr lang="en-US" sz="4800" dirty="0">
                <a:sym typeface="Wingdings" pitchFamily="2" charset="2"/>
              </a:rPr>
              <a:t>Note: we can also have m</a:t>
            </a:r>
            <a:r>
              <a:rPr lang="en-US" sz="4800" dirty="0"/>
              <a:t>ore than two keys </a:t>
            </a:r>
          </a:p>
        </p:txBody>
      </p:sp>
      <p:sp>
        <p:nvSpPr>
          <p:cNvPr id="8" name="TextBox 7">
            <a:extLst>
              <a:ext uri="{FF2B5EF4-FFF2-40B4-BE49-F238E27FC236}">
                <a16:creationId xmlns:a16="http://schemas.microsoft.com/office/drawing/2014/main" id="{3EB98888-5573-DE45-A6A2-81F88A032ACA}"/>
              </a:ext>
            </a:extLst>
          </p:cNvPr>
          <p:cNvSpPr txBox="1"/>
          <p:nvPr/>
        </p:nvSpPr>
        <p:spPr>
          <a:xfrm>
            <a:off x="107746" y="12940725"/>
            <a:ext cx="1351681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cloud.datapane.com</a:t>
            </a:r>
            <a:r>
              <a:rPr lang="en-US" sz="3200" dirty="0"/>
              <a:t>/reports/Y3YLZzA/visualizing-deeply-nested-data/</a:t>
            </a:r>
          </a:p>
        </p:txBody>
      </p:sp>
      <p:sp>
        <p:nvSpPr>
          <p:cNvPr id="2" name="TextBox 1">
            <a:extLst>
              <a:ext uri="{FF2B5EF4-FFF2-40B4-BE49-F238E27FC236}">
                <a16:creationId xmlns:a16="http://schemas.microsoft.com/office/drawing/2014/main" id="{AD81B421-FA89-B155-5FEA-04149319DF21}"/>
              </a:ext>
            </a:extLst>
          </p:cNvPr>
          <p:cNvSpPr txBox="1"/>
          <p:nvPr/>
        </p:nvSpPr>
        <p:spPr>
          <a:xfrm>
            <a:off x="1601944" y="4653948"/>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pic>
        <p:nvPicPr>
          <p:cNvPr id="6" name="Picture 5" descr="Graphical user interface, chart, treemap chart&#10;&#10;Description automatically generated">
            <a:extLst>
              <a:ext uri="{FF2B5EF4-FFF2-40B4-BE49-F238E27FC236}">
                <a16:creationId xmlns:a16="http://schemas.microsoft.com/office/drawing/2014/main" id="{580E4045-F608-1647-F168-0C9603852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054" y="5029891"/>
            <a:ext cx="20380146" cy="7604532"/>
          </a:xfrm>
          <a:prstGeom prst="rect">
            <a:avLst/>
          </a:prstGeom>
        </p:spPr>
      </p:pic>
      <p:sp>
        <p:nvSpPr>
          <p:cNvPr id="9" name="TextBox 8">
            <a:extLst>
              <a:ext uri="{FF2B5EF4-FFF2-40B4-BE49-F238E27FC236}">
                <a16:creationId xmlns:a16="http://schemas.microsoft.com/office/drawing/2014/main" id="{7E6DB939-D0F8-79E7-0E4D-B5514E66366E}"/>
              </a:ext>
            </a:extLst>
          </p:cNvPr>
          <p:cNvSpPr txBox="1"/>
          <p:nvPr/>
        </p:nvSpPr>
        <p:spPr>
          <a:xfrm>
            <a:off x="1601944" y="5476923"/>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10" name="TextBox 9">
            <a:extLst>
              <a:ext uri="{FF2B5EF4-FFF2-40B4-BE49-F238E27FC236}">
                <a16:creationId xmlns:a16="http://schemas.microsoft.com/office/drawing/2014/main" id="{F54BDF71-04E7-D790-1EE3-157BBD4ADA08}"/>
              </a:ext>
            </a:extLst>
          </p:cNvPr>
          <p:cNvSpPr txBox="1"/>
          <p:nvPr/>
        </p:nvSpPr>
        <p:spPr>
          <a:xfrm>
            <a:off x="1601944" y="6293558"/>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11" name="TextBox 10">
            <a:extLst>
              <a:ext uri="{FF2B5EF4-FFF2-40B4-BE49-F238E27FC236}">
                <a16:creationId xmlns:a16="http://schemas.microsoft.com/office/drawing/2014/main" id="{353768B2-9426-F2AE-6E60-9C1485E8334E}"/>
              </a:ext>
            </a:extLst>
          </p:cNvPr>
          <p:cNvSpPr txBox="1"/>
          <p:nvPr/>
        </p:nvSpPr>
        <p:spPr>
          <a:xfrm>
            <a:off x="1601944" y="707782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cxnSp>
        <p:nvCxnSpPr>
          <p:cNvPr id="13" name="Straight Arrow Connector 12">
            <a:extLst>
              <a:ext uri="{FF2B5EF4-FFF2-40B4-BE49-F238E27FC236}">
                <a16:creationId xmlns:a16="http://schemas.microsoft.com/office/drawing/2014/main" id="{4287C5C7-BD1F-D1F9-9EA2-03B654716609}"/>
              </a:ext>
            </a:extLst>
          </p:cNvPr>
          <p:cNvCxnSpPr>
            <a:stCxn id="2" idx="3"/>
          </p:cNvCxnSpPr>
          <p:nvPr/>
        </p:nvCxnSpPr>
        <p:spPr>
          <a:xfrm>
            <a:off x="2834654" y="5136132"/>
            <a:ext cx="483400" cy="340791"/>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4B02DB31-17ED-42ED-B106-184302430771}"/>
              </a:ext>
            </a:extLst>
          </p:cNvPr>
          <p:cNvCxnSpPr>
            <a:cxnSpLocks/>
          </p:cNvCxnSpPr>
          <p:nvPr/>
        </p:nvCxnSpPr>
        <p:spPr>
          <a:xfrm>
            <a:off x="2834654" y="5959106"/>
            <a:ext cx="548633" cy="101982"/>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0626A333-37FD-01DD-48EA-DC4F4FBFBE0A}"/>
              </a:ext>
            </a:extLst>
          </p:cNvPr>
          <p:cNvCxnSpPr>
            <a:cxnSpLocks/>
          </p:cNvCxnSpPr>
          <p:nvPr/>
        </p:nvCxnSpPr>
        <p:spPr>
          <a:xfrm flipV="1">
            <a:off x="2802048" y="6480700"/>
            <a:ext cx="916512" cy="39602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B0F23CB5-CD6A-C426-F04B-F5CC59D306F1}"/>
              </a:ext>
            </a:extLst>
          </p:cNvPr>
          <p:cNvCxnSpPr>
            <a:cxnSpLocks/>
          </p:cNvCxnSpPr>
          <p:nvPr/>
        </p:nvCxnSpPr>
        <p:spPr>
          <a:xfrm flipV="1">
            <a:off x="2834654" y="7065114"/>
            <a:ext cx="1097266" cy="61242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8C3C4926-C216-049F-5C15-26504430BC40}"/>
              </a:ext>
            </a:extLst>
          </p:cNvPr>
          <p:cNvSpPr/>
          <p:nvPr/>
        </p:nvSpPr>
        <p:spPr>
          <a:xfrm>
            <a:off x="291179" y="9026078"/>
            <a:ext cx="2694302" cy="3046988"/>
          </a:xfrm>
          <a:prstGeom prst="rect">
            <a:avLst/>
          </a:prstGeom>
        </p:spPr>
        <p:txBody>
          <a:bodyPr wrap="square">
            <a:spAutoFit/>
          </a:bodyPr>
          <a:lstStyle/>
          <a:p>
            <a:pPr algn="l"/>
            <a:r>
              <a:rPr lang="en-US" sz="4800" dirty="0"/>
              <a:t>Separate, order, align (by key)</a:t>
            </a:r>
          </a:p>
        </p:txBody>
      </p:sp>
      <p:sp>
        <p:nvSpPr>
          <p:cNvPr id="21" name="Rounded Rectangular Callout 20">
            <a:extLst>
              <a:ext uri="{FF2B5EF4-FFF2-40B4-BE49-F238E27FC236}">
                <a16:creationId xmlns:a16="http://schemas.microsoft.com/office/drawing/2014/main" id="{8EA92FD2-3043-0308-CCF1-CF175BA22C93}"/>
              </a:ext>
            </a:extLst>
          </p:cNvPr>
          <p:cNvSpPr/>
          <p:nvPr/>
        </p:nvSpPr>
        <p:spPr>
          <a:xfrm>
            <a:off x="107746" y="8464721"/>
            <a:ext cx="2694302" cy="4169702"/>
          </a:xfrm>
          <a:prstGeom prst="wedgeRoundRectCallout">
            <a:avLst>
              <a:gd name="adj1" fmla="val 68859"/>
              <a:gd name="adj2" fmla="val -5395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556584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Visual Encodings (for tables)</a:t>
            </a:r>
          </a:p>
          <a:p>
            <a:pPr hangingPunct="1"/>
            <a:r>
              <a:rPr lang="en-US" dirty="0"/>
              <a:t>Sketching new visualizations \ iterative design  </a:t>
            </a:r>
          </a:p>
          <a:p>
            <a:pPr hangingPunct="1"/>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domohelp.domo.com</a:t>
            </a:r>
            <a:r>
              <a:rPr lang="en-US" sz="2800" dirty="0"/>
              <a:t>/</a:t>
            </a:r>
            <a:r>
              <a:rPr lang="en-US" sz="2800" dirty="0" err="1"/>
              <a:t>hc</a:t>
            </a:r>
            <a:r>
              <a:rPr lang="en-US" sz="2800" dirty="0"/>
              <a:t>/</a:t>
            </a:r>
            <a:r>
              <a:rPr lang="en-US" sz="2800" dirty="0" err="1"/>
              <a:t>en</a:t>
            </a:r>
            <a:r>
              <a:rPr lang="en-US" sz="2800" dirty="0"/>
              <a:t>-us/articles/360043931814-Fun-Sample-DataSets</a:t>
            </a:r>
          </a:p>
        </p:txBody>
      </p:sp>
      <p:pic>
        <p:nvPicPr>
          <p:cNvPr id="10" name="Picture 9" descr="Graphical user interface, text, application&#10;&#10;Description automatically generated">
            <a:extLst>
              <a:ext uri="{FF2B5EF4-FFF2-40B4-BE49-F238E27FC236}">
                <a16:creationId xmlns:a16="http://schemas.microsoft.com/office/drawing/2014/main" id="{226422DF-6FFD-3C4B-9B49-C452450BC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79481"/>
            <a:ext cx="24314737" cy="4262344"/>
          </a:xfrm>
          <a:prstGeom prst="rect">
            <a:avLst/>
          </a:prstGeom>
        </p:spPr>
      </p:pic>
      <p:sp>
        <p:nvSpPr>
          <p:cNvPr id="2" name="Value: a dependent attribute (i.e., cell in a table)">
            <a:extLst>
              <a:ext uri="{FF2B5EF4-FFF2-40B4-BE49-F238E27FC236}">
                <a16:creationId xmlns:a16="http://schemas.microsoft.com/office/drawing/2014/main" id="{D1AF4F39-81C2-1458-EB30-EB56DED11E25}"/>
              </a:ext>
            </a:extLst>
          </p:cNvPr>
          <p:cNvSpPr/>
          <p:nvPr/>
        </p:nvSpPr>
        <p:spPr>
          <a:xfrm>
            <a:off x="416404" y="3815912"/>
            <a:ext cx="18481195"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Look for a relationship between air date and question </a:t>
            </a:r>
            <a:r>
              <a:rPr lang="en-US" dirty="0">
                <a:latin typeface="Gill Sans"/>
              </a:rPr>
              <a:t>v</a:t>
            </a:r>
            <a:r>
              <a:rPr kumimoji="0" lang="en-US" sz="5600" b="0" i="0" u="none" strike="noStrike" kern="0" cap="none" spc="0" normalizeH="0" noProof="0" dirty="0" err="1">
                <a:ln>
                  <a:noFill/>
                </a:ln>
                <a:solidFill>
                  <a:srgbClr val="000000"/>
                </a:solidFill>
                <a:effectLst/>
                <a:uLnTx/>
                <a:uFillTx/>
                <a:latin typeface="Gill Sans"/>
                <a:sym typeface="Gill Sans"/>
              </a:rPr>
              <a:t>alue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2491698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domohelp.domo.com</a:t>
            </a:r>
            <a:r>
              <a:rPr lang="en-US" sz="2800" dirty="0"/>
              <a:t>/</a:t>
            </a:r>
            <a:r>
              <a:rPr lang="en-US" sz="2800" dirty="0" err="1"/>
              <a:t>hc</a:t>
            </a:r>
            <a:r>
              <a:rPr lang="en-US" sz="2800" dirty="0"/>
              <a:t>/</a:t>
            </a:r>
            <a:r>
              <a:rPr lang="en-US" sz="2800" dirty="0" err="1"/>
              <a:t>en</a:t>
            </a:r>
            <a:r>
              <a:rPr lang="en-US" sz="2800" dirty="0"/>
              <a:t>-us/articles/360043931814-Fun-Sample-DataSets</a:t>
            </a:r>
          </a:p>
        </p:txBody>
      </p:sp>
      <p:pic>
        <p:nvPicPr>
          <p:cNvPr id="10" name="Picture 9" descr="Graphical user interface, text, application&#10;&#10;Description automatically generated">
            <a:extLst>
              <a:ext uri="{FF2B5EF4-FFF2-40B4-BE49-F238E27FC236}">
                <a16:creationId xmlns:a16="http://schemas.microsoft.com/office/drawing/2014/main" id="{226422DF-6FFD-3C4B-9B49-C452450BC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79481"/>
            <a:ext cx="24314737" cy="4262344"/>
          </a:xfrm>
          <a:prstGeom prst="rect">
            <a:avLst/>
          </a:prstGeom>
        </p:spPr>
      </p:pic>
      <p:sp>
        <p:nvSpPr>
          <p:cNvPr id="2" name="Value: a dependent attribute (i.e., cell in a table)">
            <a:extLst>
              <a:ext uri="{FF2B5EF4-FFF2-40B4-BE49-F238E27FC236}">
                <a16:creationId xmlns:a16="http://schemas.microsoft.com/office/drawing/2014/main" id="{D1AF4F39-81C2-1458-EB30-EB56DED11E25}"/>
              </a:ext>
            </a:extLst>
          </p:cNvPr>
          <p:cNvSpPr/>
          <p:nvPr/>
        </p:nvSpPr>
        <p:spPr>
          <a:xfrm>
            <a:off x="416404" y="3815912"/>
            <a:ext cx="18481195"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Look for a relationship between air date and question </a:t>
            </a:r>
            <a:r>
              <a:rPr lang="en-US" dirty="0">
                <a:latin typeface="Gill Sans"/>
              </a:rPr>
              <a:t>v</a:t>
            </a:r>
            <a:r>
              <a:rPr kumimoji="0" lang="en-US" sz="5600" b="0" i="0" u="none" strike="noStrike" kern="0" cap="none" spc="0" normalizeH="0" noProof="0" dirty="0" err="1">
                <a:ln>
                  <a:noFill/>
                </a:ln>
                <a:solidFill>
                  <a:srgbClr val="000000"/>
                </a:solidFill>
                <a:effectLst/>
                <a:uLnTx/>
                <a:uFillTx/>
                <a:latin typeface="Gill Sans"/>
                <a:sym typeface="Gill Sans"/>
              </a:rPr>
              <a:t>alue</a:t>
            </a:r>
            <a:r>
              <a:rPr kumimoji="0" lang="en-US" sz="5600" b="0" i="0" u="none" strike="noStrike" kern="0" cap="none" spc="0" normalizeH="0" noProof="0" dirty="0">
                <a:ln>
                  <a:noFill/>
                </a:ln>
                <a:solidFill>
                  <a:srgbClr val="000000"/>
                </a:solidFill>
                <a:effectLst/>
                <a:uLnTx/>
                <a:uFillTx/>
                <a:latin typeface="Gill Sans"/>
                <a:sym typeface="Gill Sans"/>
              </a:rPr>
              <a:t> </a:t>
            </a:r>
          </a:p>
        </p:txBody>
      </p:sp>
      <p:sp>
        <p:nvSpPr>
          <p:cNvPr id="3" name="Donut 2">
            <a:extLst>
              <a:ext uri="{FF2B5EF4-FFF2-40B4-BE49-F238E27FC236}">
                <a16:creationId xmlns:a16="http://schemas.microsoft.com/office/drawing/2014/main" id="{ADE18BFC-F875-6B7F-DF25-59E75011A028}"/>
              </a:ext>
            </a:extLst>
          </p:cNvPr>
          <p:cNvSpPr/>
          <p:nvPr/>
        </p:nvSpPr>
        <p:spPr>
          <a:xfrm>
            <a:off x="16611599" y="4618150"/>
            <a:ext cx="2081513" cy="125159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E83672B1-94CD-8FA4-A653-945C974102CA}"/>
              </a:ext>
            </a:extLst>
          </p:cNvPr>
          <p:cNvSpPr txBox="1"/>
          <p:nvPr/>
        </p:nvSpPr>
        <p:spPr>
          <a:xfrm>
            <a:off x="16792739" y="579115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Donut 5">
            <a:extLst>
              <a:ext uri="{FF2B5EF4-FFF2-40B4-BE49-F238E27FC236}">
                <a16:creationId xmlns:a16="http://schemas.microsoft.com/office/drawing/2014/main" id="{2ADAF7AE-09D8-D928-0ADD-91CF0DCABA93}"/>
              </a:ext>
            </a:extLst>
          </p:cNvPr>
          <p:cNvSpPr/>
          <p:nvPr/>
        </p:nvSpPr>
        <p:spPr>
          <a:xfrm>
            <a:off x="10368324" y="4618150"/>
            <a:ext cx="2707596" cy="125159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0075EE2-D3B7-1507-A3EE-9C826CE231CC}"/>
              </a:ext>
            </a:extLst>
          </p:cNvPr>
          <p:cNvSpPr txBox="1"/>
          <p:nvPr/>
        </p:nvSpPr>
        <p:spPr>
          <a:xfrm>
            <a:off x="10870125" y="579115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8" name="TextBox 7">
            <a:extLst>
              <a:ext uri="{FF2B5EF4-FFF2-40B4-BE49-F238E27FC236}">
                <a16:creationId xmlns:a16="http://schemas.microsoft.com/office/drawing/2014/main" id="{DDC60BC4-2FA2-5B5C-0C23-0384E845EBD4}"/>
              </a:ext>
            </a:extLst>
          </p:cNvPr>
          <p:cNvSpPr txBox="1"/>
          <p:nvPr/>
        </p:nvSpPr>
        <p:spPr>
          <a:xfrm>
            <a:off x="10087139" y="759176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1" name="TextBox 10">
            <a:extLst>
              <a:ext uri="{FF2B5EF4-FFF2-40B4-BE49-F238E27FC236}">
                <a16:creationId xmlns:a16="http://schemas.microsoft.com/office/drawing/2014/main" id="{FC2A882A-51AF-C919-9F7E-D16B915F5C59}"/>
              </a:ext>
            </a:extLst>
          </p:cNvPr>
          <p:cNvSpPr txBox="1"/>
          <p:nvPr/>
        </p:nvSpPr>
        <p:spPr>
          <a:xfrm>
            <a:off x="1848045" y="759176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Tree>
    <p:extLst>
      <p:ext uri="{BB962C8B-B14F-4D97-AF65-F5344CB8AC3E}">
        <p14:creationId xmlns:p14="http://schemas.microsoft.com/office/powerpoint/2010/main" val="412072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406207" y="3767617"/>
            <a:ext cx="8946183" cy="830997"/>
          </a:xfrm>
          <a:prstGeom prst="rect">
            <a:avLst/>
          </a:prstGeom>
        </p:spPr>
        <p:txBody>
          <a:bodyPr wrap="square">
            <a:spAutoFit/>
          </a:bodyPr>
          <a:lstStyle/>
          <a:p>
            <a:pPr algn="l"/>
            <a:r>
              <a:rPr lang="en-US" sz="4800" dirty="0">
                <a:sym typeface="Wingdings" pitchFamily="2" charset="2"/>
              </a:rPr>
              <a:t>No </a:t>
            </a:r>
            <a:r>
              <a:rPr lang="en-US" sz="4800" dirty="0"/>
              <a:t>key</a:t>
            </a:r>
          </a:p>
        </p:txBody>
      </p:sp>
      <p:grpSp>
        <p:nvGrpSpPr>
          <p:cNvPr id="11" name="Group">
            <a:extLst>
              <a:ext uri="{FF2B5EF4-FFF2-40B4-BE49-F238E27FC236}">
                <a16:creationId xmlns:a16="http://schemas.microsoft.com/office/drawing/2014/main" id="{2D725426-5433-3E4E-B23B-473E6AB87CF9}"/>
              </a:ext>
            </a:extLst>
          </p:cNvPr>
          <p:cNvGrpSpPr/>
          <p:nvPr/>
        </p:nvGrpSpPr>
        <p:grpSpPr>
          <a:xfrm>
            <a:off x="15321501" y="4479821"/>
            <a:ext cx="7683500" cy="8382000"/>
            <a:chOff x="0" y="0"/>
            <a:chExt cx="9385300" cy="10375900"/>
          </a:xfrm>
        </p:grpSpPr>
        <p:pic>
          <p:nvPicPr>
            <p:cNvPr id="12" name="droppedImage.tiff" descr="droppedImage.tiff">
              <a:extLst>
                <a:ext uri="{FF2B5EF4-FFF2-40B4-BE49-F238E27FC236}">
                  <a16:creationId xmlns:a16="http://schemas.microsoft.com/office/drawing/2014/main" id="{607DED3C-E522-0B4B-B6AD-C1BEA337B7D3}"/>
                </a:ext>
              </a:extLst>
            </p:cNvPr>
            <p:cNvPicPr>
              <a:picLocks noChangeAspect="1"/>
            </p:cNvPicPr>
            <p:nvPr/>
          </p:nvPicPr>
          <p:blipFill>
            <a:blip r:embed="rId3"/>
            <a:stretch>
              <a:fillRect/>
            </a:stretch>
          </p:blipFill>
          <p:spPr>
            <a:xfrm>
              <a:off x="0" y="0"/>
              <a:ext cx="9385300" cy="9526889"/>
            </a:xfrm>
            <a:prstGeom prst="rect">
              <a:avLst/>
            </a:prstGeom>
            <a:ln w="12700" cap="flat">
              <a:noFill/>
              <a:miter lim="400000"/>
            </a:ln>
            <a:effectLst/>
          </p:spPr>
        </p:pic>
        <p:sp>
          <p:nvSpPr>
            <p:cNvPr id="13" name="Scatter Plot">
              <a:extLst>
                <a:ext uri="{FF2B5EF4-FFF2-40B4-BE49-F238E27FC236}">
                  <a16:creationId xmlns:a16="http://schemas.microsoft.com/office/drawing/2014/main" id="{B236FCB5-542B-5848-915C-D2BAB72AD37B}"/>
                </a:ext>
              </a:extLst>
            </p:cNvPr>
            <p:cNvSpPr/>
            <p:nvPr/>
          </p:nvSpPr>
          <p:spPr>
            <a:xfrm>
              <a:off x="2643792" y="9461500"/>
              <a:ext cx="4109176"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dirty="0">
                  <a:ln>
                    <a:noFill/>
                  </a:ln>
                  <a:solidFill>
                    <a:srgbClr val="000000"/>
                  </a:solidFill>
                  <a:effectLst/>
                  <a:uLnTx/>
                  <a:uFillTx/>
                  <a:latin typeface="Gill Sans"/>
                  <a:sym typeface="Gill Sans"/>
                </a:rPr>
                <a:t>Scatter Plot</a:t>
              </a:r>
            </a:p>
          </p:txBody>
        </p:sp>
      </p:grpSp>
      <p:pic>
        <p:nvPicPr>
          <p:cNvPr id="10" name="Picture 9" descr="Graphical user interface, text, application&#10;&#10;Description automatically generated">
            <a:extLst>
              <a:ext uri="{FF2B5EF4-FFF2-40B4-BE49-F238E27FC236}">
                <a16:creationId xmlns:a16="http://schemas.microsoft.com/office/drawing/2014/main" id="{9AEA7396-0014-D645-A967-E4F01FB67E54}"/>
              </a:ext>
            </a:extLst>
          </p:cNvPr>
          <p:cNvPicPr>
            <a:picLocks noChangeAspect="1"/>
          </p:cNvPicPr>
          <p:nvPr/>
        </p:nvPicPr>
        <p:blipFill rotWithShape="1">
          <a:blip r:embed="rId4">
            <a:extLst>
              <a:ext uri="{28A0092B-C50C-407E-A947-70E740481C1C}">
                <a14:useLocalDpi xmlns:a14="http://schemas.microsoft.com/office/drawing/2010/main" val="0"/>
              </a:ext>
            </a:extLst>
          </a:blip>
          <a:srcRect r="52936"/>
          <a:stretch/>
        </p:blipFill>
        <p:spPr>
          <a:xfrm>
            <a:off x="501445" y="5755530"/>
            <a:ext cx="11443519" cy="4262344"/>
          </a:xfrm>
          <a:prstGeom prst="rect">
            <a:avLst/>
          </a:prstGeom>
        </p:spPr>
      </p:pic>
      <p:sp>
        <p:nvSpPr>
          <p:cNvPr id="15" name="Rectangle 14">
            <a:extLst>
              <a:ext uri="{FF2B5EF4-FFF2-40B4-BE49-F238E27FC236}">
                <a16:creationId xmlns:a16="http://schemas.microsoft.com/office/drawing/2014/main" id="{D3946ABB-A497-0F43-ADEC-027F2E99B016}"/>
              </a:ext>
            </a:extLst>
          </p:cNvPr>
          <p:cNvSpPr/>
          <p:nvPr/>
        </p:nvSpPr>
        <p:spPr>
          <a:xfrm>
            <a:off x="18264976" y="11315467"/>
            <a:ext cx="8946183" cy="830997"/>
          </a:xfrm>
          <a:prstGeom prst="rect">
            <a:avLst/>
          </a:prstGeom>
        </p:spPr>
        <p:txBody>
          <a:bodyPr wrap="square">
            <a:spAutoFit/>
          </a:bodyPr>
          <a:lstStyle/>
          <a:p>
            <a:pPr algn="l"/>
            <a:r>
              <a:rPr lang="en-US" sz="4800" dirty="0">
                <a:solidFill>
                  <a:srgbClr val="FF4013"/>
                </a:solidFill>
                <a:sym typeface="Wingdings" pitchFamily="2" charset="2"/>
              </a:rPr>
              <a:t>Air Date</a:t>
            </a:r>
            <a:endParaRPr lang="en-US" sz="4800" dirty="0">
              <a:solidFill>
                <a:srgbClr val="FF4013"/>
              </a:solidFill>
            </a:endParaRPr>
          </a:p>
        </p:txBody>
      </p:sp>
      <p:sp>
        <p:nvSpPr>
          <p:cNvPr id="16" name="Rectangle 15">
            <a:extLst>
              <a:ext uri="{FF2B5EF4-FFF2-40B4-BE49-F238E27FC236}">
                <a16:creationId xmlns:a16="http://schemas.microsoft.com/office/drawing/2014/main" id="{8F82F7B1-320F-C649-B497-2B20C76B7F60}"/>
              </a:ext>
            </a:extLst>
          </p:cNvPr>
          <p:cNvSpPr/>
          <p:nvPr/>
        </p:nvSpPr>
        <p:spPr>
          <a:xfrm>
            <a:off x="14069981" y="7885981"/>
            <a:ext cx="8946183" cy="830997"/>
          </a:xfrm>
          <a:prstGeom prst="rect">
            <a:avLst/>
          </a:prstGeom>
        </p:spPr>
        <p:txBody>
          <a:bodyPr wrap="square">
            <a:spAutoFit/>
          </a:bodyPr>
          <a:lstStyle/>
          <a:p>
            <a:pPr algn="l"/>
            <a:r>
              <a:rPr lang="en-US" sz="4800" dirty="0">
                <a:solidFill>
                  <a:srgbClr val="FF4013"/>
                </a:solidFill>
                <a:sym typeface="Wingdings" pitchFamily="2" charset="2"/>
              </a:rPr>
              <a:t>Value</a:t>
            </a:r>
            <a:endParaRPr lang="en-US" sz="4800" dirty="0">
              <a:solidFill>
                <a:srgbClr val="FF4013"/>
              </a:solidFill>
            </a:endParaRPr>
          </a:p>
        </p:txBody>
      </p:sp>
      <p:sp>
        <p:nvSpPr>
          <p:cNvPr id="5" name="TextBox 4">
            <a:extLst>
              <a:ext uri="{FF2B5EF4-FFF2-40B4-BE49-F238E27FC236}">
                <a16:creationId xmlns:a16="http://schemas.microsoft.com/office/drawing/2014/main" id="{EE37CAAC-62C9-B05A-B6AC-2DB11B281AB1}"/>
              </a:ext>
            </a:extLst>
          </p:cNvPr>
          <p:cNvSpPr txBox="1"/>
          <p:nvPr/>
        </p:nvSpPr>
        <p:spPr>
          <a:xfrm>
            <a:off x="10332092" y="485176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TextBox 5">
            <a:extLst>
              <a:ext uri="{FF2B5EF4-FFF2-40B4-BE49-F238E27FC236}">
                <a16:creationId xmlns:a16="http://schemas.microsoft.com/office/drawing/2014/main" id="{F8CCF318-CB7D-417E-9F33-0BA60EAA712E}"/>
              </a:ext>
            </a:extLst>
          </p:cNvPr>
          <p:cNvSpPr txBox="1"/>
          <p:nvPr/>
        </p:nvSpPr>
        <p:spPr>
          <a:xfrm>
            <a:off x="2201959" y="491791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4" name="Rectangle 13">
            <a:extLst>
              <a:ext uri="{FF2B5EF4-FFF2-40B4-BE49-F238E27FC236}">
                <a16:creationId xmlns:a16="http://schemas.microsoft.com/office/drawing/2014/main" id="{575FAA97-0AE1-1C09-CDFE-B03466E2C944}"/>
              </a:ext>
            </a:extLst>
          </p:cNvPr>
          <p:cNvSpPr/>
          <p:nvPr/>
        </p:nvSpPr>
        <p:spPr>
          <a:xfrm>
            <a:off x="12961836" y="6088571"/>
            <a:ext cx="2903632" cy="1569660"/>
          </a:xfrm>
          <a:prstGeom prst="rect">
            <a:avLst/>
          </a:prstGeom>
        </p:spPr>
        <p:txBody>
          <a:bodyPr wrap="square">
            <a:spAutoFit/>
          </a:bodyPr>
          <a:lstStyle/>
          <a:p>
            <a:pPr algn="l"/>
            <a:r>
              <a:rPr lang="en-US" sz="4800" dirty="0"/>
              <a:t>Express Values</a:t>
            </a:r>
          </a:p>
        </p:txBody>
      </p:sp>
      <p:sp>
        <p:nvSpPr>
          <p:cNvPr id="17" name="Rounded Rectangular Callout 16">
            <a:extLst>
              <a:ext uri="{FF2B5EF4-FFF2-40B4-BE49-F238E27FC236}">
                <a16:creationId xmlns:a16="http://schemas.microsoft.com/office/drawing/2014/main" id="{9E6913E8-2D7C-CCDC-BA29-D1CC2F9BD250}"/>
              </a:ext>
            </a:extLst>
          </p:cNvPr>
          <p:cNvSpPr/>
          <p:nvPr/>
        </p:nvSpPr>
        <p:spPr>
          <a:xfrm>
            <a:off x="12775166" y="5882280"/>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Rectangle 17">
            <a:extLst>
              <a:ext uri="{FF2B5EF4-FFF2-40B4-BE49-F238E27FC236}">
                <a16:creationId xmlns:a16="http://schemas.microsoft.com/office/drawing/2014/main" id="{931843BC-0D16-628C-D530-207256E5F85C}"/>
              </a:ext>
            </a:extLst>
          </p:cNvPr>
          <p:cNvSpPr/>
          <p:nvPr/>
        </p:nvSpPr>
        <p:spPr>
          <a:xfrm>
            <a:off x="13867364" y="11641733"/>
            <a:ext cx="2903632" cy="1569660"/>
          </a:xfrm>
          <a:prstGeom prst="rect">
            <a:avLst/>
          </a:prstGeom>
        </p:spPr>
        <p:txBody>
          <a:bodyPr wrap="square">
            <a:spAutoFit/>
          </a:bodyPr>
          <a:lstStyle/>
          <a:p>
            <a:pPr algn="l"/>
            <a:r>
              <a:rPr lang="en-US" sz="4800" dirty="0"/>
              <a:t>Express Values</a:t>
            </a:r>
          </a:p>
        </p:txBody>
      </p:sp>
      <p:sp>
        <p:nvSpPr>
          <p:cNvPr id="19" name="Rounded Rectangular Callout 18">
            <a:extLst>
              <a:ext uri="{FF2B5EF4-FFF2-40B4-BE49-F238E27FC236}">
                <a16:creationId xmlns:a16="http://schemas.microsoft.com/office/drawing/2014/main" id="{0C91BD6C-D16E-8300-CE8C-C5B169E952D9}"/>
              </a:ext>
            </a:extLst>
          </p:cNvPr>
          <p:cNvSpPr/>
          <p:nvPr/>
        </p:nvSpPr>
        <p:spPr>
          <a:xfrm>
            <a:off x="13680694" y="11435442"/>
            <a:ext cx="2455214" cy="1829480"/>
          </a:xfrm>
          <a:prstGeom prst="wedgeRoundRectCallout">
            <a:avLst>
              <a:gd name="adj1" fmla="val 84824"/>
              <a:gd name="adj2" fmla="val -41374"/>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67039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15" name="Picture 14" descr="Chart&#10;&#10;Description automatically generated">
            <a:extLst>
              <a:ext uri="{FF2B5EF4-FFF2-40B4-BE49-F238E27FC236}">
                <a16:creationId xmlns:a16="http://schemas.microsoft.com/office/drawing/2014/main" id="{DE47E008-60F7-974E-A499-DE3464CA0AF8}"/>
              </a:ext>
            </a:extLst>
          </p:cNvPr>
          <p:cNvPicPr>
            <a:picLocks noChangeAspect="1"/>
          </p:cNvPicPr>
          <p:nvPr/>
        </p:nvPicPr>
        <p:blipFill rotWithShape="1">
          <a:blip r:embed="rId2">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16" name="Key: an independent attribute that can be used as a unique index">
            <a:extLst>
              <a:ext uri="{FF2B5EF4-FFF2-40B4-BE49-F238E27FC236}">
                <a16:creationId xmlns:a16="http://schemas.microsoft.com/office/drawing/2014/main" id="{A065EB3F-5616-DB44-94C3-7D977F3E5C0A}"/>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17" name="Picture 16" descr="Chart&#10;&#10;Description automatically generated">
            <a:extLst>
              <a:ext uri="{FF2B5EF4-FFF2-40B4-BE49-F238E27FC236}">
                <a16:creationId xmlns:a16="http://schemas.microsoft.com/office/drawing/2014/main" id="{4E50B82B-E6D8-6144-83C8-DC448239D37B}"/>
              </a:ext>
            </a:extLst>
          </p:cNvPr>
          <p:cNvPicPr>
            <a:picLocks noChangeAspect="1"/>
          </p:cNvPicPr>
          <p:nvPr/>
        </p:nvPicPr>
        <p:blipFill rotWithShape="1">
          <a:blip r:embed="rId2">
            <a:extLst>
              <a:ext uri="{28A0092B-C50C-407E-A947-70E740481C1C}">
                <a14:useLocalDpi xmlns:a14="http://schemas.microsoft.com/office/drawing/2010/main" val="0"/>
              </a:ext>
            </a:extLst>
          </a:blip>
          <a:srcRect t="52651" r="47328" b="27007"/>
          <a:stretch/>
        </p:blipFill>
        <p:spPr>
          <a:xfrm>
            <a:off x="266700" y="8532579"/>
            <a:ext cx="7424760" cy="2226861"/>
          </a:xfrm>
          <a:prstGeom prst="rect">
            <a:avLst/>
          </a:prstGeom>
        </p:spPr>
      </p:pic>
      <p:sp>
        <p:nvSpPr>
          <p:cNvPr id="18" name="Type = structural or mathematical interpretation of the data">
            <a:extLst>
              <a:ext uri="{FF2B5EF4-FFF2-40B4-BE49-F238E27FC236}">
                <a16:creationId xmlns:a16="http://schemas.microsoft.com/office/drawing/2014/main" id="{B5B2C986-E5C9-B742-82D2-4EFE67D61D6B}"/>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83235257-AFEC-D04C-853B-40CAAE41116D}"/>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2" name="Right Arrow 21">
            <a:extLst>
              <a:ext uri="{FF2B5EF4-FFF2-40B4-BE49-F238E27FC236}">
                <a16:creationId xmlns:a16="http://schemas.microsoft.com/office/drawing/2014/main" id="{8F46124C-D2E0-0A40-A850-8FFE9B06171B}"/>
              </a:ext>
            </a:extLst>
          </p:cNvPr>
          <p:cNvSpPr/>
          <p:nvPr/>
        </p:nvSpPr>
        <p:spPr>
          <a:xfrm>
            <a:off x="3421626" y="4980219"/>
            <a:ext cx="4896465"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9A643FC5-0D9E-884A-97D5-C0E2CACDB7A3}"/>
              </a:ext>
            </a:extLst>
          </p:cNvPr>
          <p:cNvSpPr/>
          <p:nvPr/>
        </p:nvSpPr>
        <p:spPr>
          <a:xfrm>
            <a:off x="5751871" y="6495309"/>
            <a:ext cx="2566219"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Frame 1">
            <a:extLst>
              <a:ext uri="{FF2B5EF4-FFF2-40B4-BE49-F238E27FC236}">
                <a16:creationId xmlns:a16="http://schemas.microsoft.com/office/drawing/2014/main" id="{E31B9A29-13ED-5DFE-FA8B-535CC8C08AB9}"/>
              </a:ext>
            </a:extLst>
          </p:cNvPr>
          <p:cNvSpPr/>
          <p:nvPr/>
        </p:nvSpPr>
        <p:spPr>
          <a:xfrm>
            <a:off x="266700" y="8284032"/>
            <a:ext cx="8263250" cy="2475408"/>
          </a:xfrm>
          <a:prstGeom prst="frame">
            <a:avLst>
              <a:gd name="adj1" fmla="val 460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99548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8" name="Picture 7" descr="Chart&#10;&#10;Description automatically generated">
            <a:extLst>
              <a:ext uri="{FF2B5EF4-FFF2-40B4-BE49-F238E27FC236}">
                <a16:creationId xmlns:a16="http://schemas.microsoft.com/office/drawing/2014/main" id="{9BA29EE9-5ADF-D842-B907-172AF0F8A633}"/>
              </a:ext>
            </a:extLst>
          </p:cNvPr>
          <p:cNvPicPr>
            <a:picLocks noChangeAspect="1"/>
          </p:cNvPicPr>
          <p:nvPr/>
        </p:nvPicPr>
        <p:blipFill rotWithShape="1">
          <a:blip r:embed="rId3">
            <a:extLst>
              <a:ext uri="{28A0092B-C50C-407E-A947-70E740481C1C}">
                <a14:useLocalDpi xmlns:a14="http://schemas.microsoft.com/office/drawing/2010/main" val="0"/>
              </a:ext>
            </a:extLst>
          </a:blip>
          <a:srcRect r="67035"/>
          <a:stretch/>
        </p:blipFill>
        <p:spPr>
          <a:xfrm>
            <a:off x="1854660" y="4796500"/>
            <a:ext cx="5308600" cy="4122999"/>
          </a:xfrm>
          <a:prstGeom prst="rect">
            <a:avLst/>
          </a:prstGeom>
        </p:spPr>
      </p:pic>
      <p:pic>
        <p:nvPicPr>
          <p:cNvPr id="20" name="Picture 19" descr="Chart&#10;&#10;Description automatically generated">
            <a:extLst>
              <a:ext uri="{FF2B5EF4-FFF2-40B4-BE49-F238E27FC236}">
                <a16:creationId xmlns:a16="http://schemas.microsoft.com/office/drawing/2014/main" id="{B9B29957-8F1A-2F43-9B38-514C6FBA2152}"/>
              </a:ext>
            </a:extLst>
          </p:cNvPr>
          <p:cNvPicPr>
            <a:picLocks noChangeAspect="1"/>
          </p:cNvPicPr>
          <p:nvPr/>
        </p:nvPicPr>
        <p:blipFill rotWithShape="1">
          <a:blip r:embed="rId3">
            <a:extLst>
              <a:ext uri="{28A0092B-C50C-407E-A947-70E740481C1C}">
                <a14:useLocalDpi xmlns:a14="http://schemas.microsoft.com/office/drawing/2010/main" val="0"/>
              </a:ext>
            </a:extLst>
          </a:blip>
          <a:srcRect l="36751" r="34700"/>
          <a:stretch/>
        </p:blipFill>
        <p:spPr>
          <a:xfrm>
            <a:off x="9982200" y="5009135"/>
            <a:ext cx="4597400" cy="4122999"/>
          </a:xfrm>
          <a:prstGeom prst="rect">
            <a:avLst/>
          </a:prstGeom>
        </p:spPr>
      </p:pic>
      <p:pic>
        <p:nvPicPr>
          <p:cNvPr id="21" name="Picture 20" descr="Chart&#10;&#10;Description automatically generated">
            <a:extLst>
              <a:ext uri="{FF2B5EF4-FFF2-40B4-BE49-F238E27FC236}">
                <a16:creationId xmlns:a16="http://schemas.microsoft.com/office/drawing/2014/main" id="{C15E8E6C-9F0F-E341-AEA6-8464F445AC0C}"/>
              </a:ext>
            </a:extLst>
          </p:cNvPr>
          <p:cNvPicPr>
            <a:picLocks noChangeAspect="1"/>
          </p:cNvPicPr>
          <p:nvPr/>
        </p:nvPicPr>
        <p:blipFill rotWithShape="1">
          <a:blip r:embed="rId3">
            <a:extLst>
              <a:ext uri="{28A0092B-C50C-407E-A947-70E740481C1C}">
                <a14:useLocalDpi xmlns:a14="http://schemas.microsoft.com/office/drawing/2010/main" val="0"/>
              </a:ext>
            </a:extLst>
          </a:blip>
          <a:srcRect l="70347"/>
          <a:stretch/>
        </p:blipFill>
        <p:spPr>
          <a:xfrm>
            <a:off x="17398540" y="4796500"/>
            <a:ext cx="4775200" cy="4122999"/>
          </a:xfrm>
          <a:prstGeom prst="rect">
            <a:avLst/>
          </a:prstGeom>
        </p:spPr>
      </p:pic>
      <p:pic>
        <p:nvPicPr>
          <p:cNvPr id="11" name="Picture 10" descr="Chart, line chart&#10;&#10;Description automatically generated">
            <a:extLst>
              <a:ext uri="{FF2B5EF4-FFF2-40B4-BE49-F238E27FC236}">
                <a16:creationId xmlns:a16="http://schemas.microsoft.com/office/drawing/2014/main" id="{AE350648-387F-9F4E-A747-3E3458E47BED}"/>
              </a:ext>
            </a:extLst>
          </p:cNvPr>
          <p:cNvPicPr>
            <a:picLocks noChangeAspect="1"/>
          </p:cNvPicPr>
          <p:nvPr/>
        </p:nvPicPr>
        <p:blipFill rotWithShape="1">
          <a:blip r:embed="rId4">
            <a:extLst>
              <a:ext uri="{28A0092B-C50C-407E-A947-70E740481C1C}">
                <a14:useLocalDpi xmlns:a14="http://schemas.microsoft.com/office/drawing/2010/main" val="0"/>
              </a:ext>
            </a:extLst>
          </a:blip>
          <a:srcRect t="14976"/>
          <a:stretch/>
        </p:blipFill>
        <p:spPr>
          <a:xfrm>
            <a:off x="10331450" y="7636423"/>
            <a:ext cx="3721100" cy="4178829"/>
          </a:xfrm>
          <a:prstGeom prst="rect">
            <a:avLst/>
          </a:prstGeom>
        </p:spPr>
      </p:pic>
      <p:pic>
        <p:nvPicPr>
          <p:cNvPr id="13" name="Picture 12" descr="Chart, bar chart&#10;&#10;Description automatically generated">
            <a:extLst>
              <a:ext uri="{FF2B5EF4-FFF2-40B4-BE49-F238E27FC236}">
                <a16:creationId xmlns:a16="http://schemas.microsoft.com/office/drawing/2014/main" id="{F7679A3F-D50C-A744-99FD-F60CA18EEECB}"/>
              </a:ext>
            </a:extLst>
          </p:cNvPr>
          <p:cNvPicPr>
            <a:picLocks noChangeAspect="1"/>
          </p:cNvPicPr>
          <p:nvPr/>
        </p:nvPicPr>
        <p:blipFill rotWithShape="1">
          <a:blip r:embed="rId5">
            <a:extLst>
              <a:ext uri="{28A0092B-C50C-407E-A947-70E740481C1C}">
                <a14:useLocalDpi xmlns:a14="http://schemas.microsoft.com/office/drawing/2010/main" val="0"/>
              </a:ext>
            </a:extLst>
          </a:blip>
          <a:srcRect t="15083"/>
          <a:stretch/>
        </p:blipFill>
        <p:spPr>
          <a:xfrm>
            <a:off x="2053998" y="7890765"/>
            <a:ext cx="4909924" cy="39567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E2DB3189-00FD-F84F-B8F7-5296FB7C10E7}"/>
              </a:ext>
            </a:extLst>
          </p:cNvPr>
          <p:cNvPicPr>
            <a:picLocks noChangeAspect="1"/>
          </p:cNvPicPr>
          <p:nvPr/>
        </p:nvPicPr>
        <p:blipFill rotWithShape="1">
          <a:blip r:embed="rId6">
            <a:extLst>
              <a:ext uri="{28A0092B-C50C-407E-A947-70E740481C1C}">
                <a14:useLocalDpi xmlns:a14="http://schemas.microsoft.com/office/drawing/2010/main" val="0"/>
              </a:ext>
            </a:extLst>
          </a:blip>
          <a:srcRect t="17183"/>
          <a:stretch/>
        </p:blipFill>
        <p:spPr>
          <a:xfrm>
            <a:off x="16541831" y="8314132"/>
            <a:ext cx="5302250" cy="4122999"/>
          </a:xfrm>
          <a:prstGeom prst="rect">
            <a:avLst/>
          </a:prstGeom>
        </p:spPr>
      </p:pic>
      <p:sp>
        <p:nvSpPr>
          <p:cNvPr id="31" name="Streamgraph">
            <a:extLst>
              <a:ext uri="{FF2B5EF4-FFF2-40B4-BE49-F238E27FC236}">
                <a16:creationId xmlns:a16="http://schemas.microsoft.com/office/drawing/2014/main" id="{F9C3A0D4-4934-0C4E-B83D-1749FB5BF828}"/>
              </a:ext>
            </a:extLst>
          </p:cNvPr>
          <p:cNvSpPr/>
          <p:nvPr/>
        </p:nvSpPr>
        <p:spPr>
          <a:xfrm>
            <a:off x="8694750" y="11764452"/>
            <a:ext cx="7215116" cy="1826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Parallel Coordinates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Plot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32" name="Streamgraph">
            <a:extLst>
              <a:ext uri="{FF2B5EF4-FFF2-40B4-BE49-F238E27FC236}">
                <a16:creationId xmlns:a16="http://schemas.microsoft.com/office/drawing/2014/main" id="{29300FF8-A931-B54D-AE3F-E5EBB457A2C9}"/>
              </a:ext>
            </a:extLst>
          </p:cNvPr>
          <p:cNvSpPr/>
          <p:nvPr/>
        </p:nvSpPr>
        <p:spPr>
          <a:xfrm>
            <a:off x="2790541" y="12194086"/>
            <a:ext cx="3436839"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33" name="Streamgraph">
            <a:extLst>
              <a:ext uri="{FF2B5EF4-FFF2-40B4-BE49-F238E27FC236}">
                <a16:creationId xmlns:a16="http://schemas.microsoft.com/office/drawing/2014/main" id="{8B716806-08ED-6845-9A9E-C8A90DD877FF}"/>
              </a:ext>
            </a:extLst>
          </p:cNvPr>
          <p:cNvSpPr/>
          <p:nvPr/>
        </p:nvSpPr>
        <p:spPr>
          <a:xfrm>
            <a:off x="16643241" y="12194085"/>
            <a:ext cx="5693866"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Radial 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574579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8" name="Picture 7" descr="Chart&#10;&#10;Description automatically generated">
            <a:extLst>
              <a:ext uri="{FF2B5EF4-FFF2-40B4-BE49-F238E27FC236}">
                <a16:creationId xmlns:a16="http://schemas.microsoft.com/office/drawing/2014/main" id="{9BA29EE9-5ADF-D842-B907-172AF0F8A633}"/>
              </a:ext>
            </a:extLst>
          </p:cNvPr>
          <p:cNvPicPr>
            <a:picLocks noChangeAspect="1"/>
          </p:cNvPicPr>
          <p:nvPr/>
        </p:nvPicPr>
        <p:blipFill rotWithShape="1">
          <a:blip r:embed="rId3">
            <a:extLst>
              <a:ext uri="{28A0092B-C50C-407E-A947-70E740481C1C}">
                <a14:useLocalDpi xmlns:a14="http://schemas.microsoft.com/office/drawing/2010/main" val="0"/>
              </a:ext>
            </a:extLst>
          </a:blip>
          <a:srcRect r="67035"/>
          <a:stretch/>
        </p:blipFill>
        <p:spPr>
          <a:xfrm>
            <a:off x="1854660" y="4796500"/>
            <a:ext cx="5308600" cy="4122999"/>
          </a:xfrm>
          <a:prstGeom prst="rect">
            <a:avLst/>
          </a:prstGeom>
        </p:spPr>
      </p:pic>
      <p:pic>
        <p:nvPicPr>
          <p:cNvPr id="13" name="Picture 12" descr="Chart, bar chart&#10;&#10;Description automatically generated">
            <a:extLst>
              <a:ext uri="{FF2B5EF4-FFF2-40B4-BE49-F238E27FC236}">
                <a16:creationId xmlns:a16="http://schemas.microsoft.com/office/drawing/2014/main" id="{F7679A3F-D50C-A744-99FD-F60CA18EEECB}"/>
              </a:ext>
            </a:extLst>
          </p:cNvPr>
          <p:cNvPicPr>
            <a:picLocks noChangeAspect="1"/>
          </p:cNvPicPr>
          <p:nvPr/>
        </p:nvPicPr>
        <p:blipFill rotWithShape="1">
          <a:blip r:embed="rId4">
            <a:extLst>
              <a:ext uri="{28A0092B-C50C-407E-A947-70E740481C1C}">
                <a14:useLocalDpi xmlns:a14="http://schemas.microsoft.com/office/drawing/2010/main" val="0"/>
              </a:ext>
            </a:extLst>
          </a:blip>
          <a:srcRect t="15083"/>
          <a:stretch/>
        </p:blipFill>
        <p:spPr>
          <a:xfrm>
            <a:off x="2053998" y="7890765"/>
            <a:ext cx="4909924" cy="3956798"/>
          </a:xfrm>
          <a:prstGeom prst="rect">
            <a:avLst/>
          </a:prstGeom>
        </p:spPr>
      </p:pic>
      <p:sp>
        <p:nvSpPr>
          <p:cNvPr id="32" name="Streamgraph">
            <a:extLst>
              <a:ext uri="{FF2B5EF4-FFF2-40B4-BE49-F238E27FC236}">
                <a16:creationId xmlns:a16="http://schemas.microsoft.com/office/drawing/2014/main" id="{29300FF8-A931-B54D-AE3F-E5EBB457A2C9}"/>
              </a:ext>
            </a:extLst>
          </p:cNvPr>
          <p:cNvSpPr/>
          <p:nvPr/>
        </p:nvSpPr>
        <p:spPr>
          <a:xfrm>
            <a:off x="2790541" y="12194086"/>
            <a:ext cx="3436839"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15" name="TextBox 14">
            <a:extLst>
              <a:ext uri="{FF2B5EF4-FFF2-40B4-BE49-F238E27FC236}">
                <a16:creationId xmlns:a16="http://schemas.microsoft.com/office/drawing/2014/main" id="{6BF952D0-80C9-C443-BDB6-7F76931DF167}"/>
              </a:ext>
            </a:extLst>
          </p:cNvPr>
          <p:cNvSpPr txBox="1"/>
          <p:nvPr/>
        </p:nvSpPr>
        <p:spPr>
          <a:xfrm>
            <a:off x="15788640" y="12940725"/>
            <a:ext cx="1225296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5" name="Picture 4" descr="Chart, line chart&#10;&#10;Description automatically generated">
            <a:extLst>
              <a:ext uri="{FF2B5EF4-FFF2-40B4-BE49-F238E27FC236}">
                <a16:creationId xmlns:a16="http://schemas.microsoft.com/office/drawing/2014/main" id="{A0E1646B-6345-D24D-A71F-301453F22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271" y="4101681"/>
            <a:ext cx="10894758" cy="3441699"/>
          </a:xfrm>
          <a:prstGeom prst="rect">
            <a:avLst/>
          </a:prstGeom>
        </p:spPr>
      </p:pic>
      <p:pic>
        <p:nvPicPr>
          <p:cNvPr id="7" name="Picture 6" descr="Chart, line chart&#10;&#10;Description automatically generated">
            <a:extLst>
              <a:ext uri="{FF2B5EF4-FFF2-40B4-BE49-F238E27FC236}">
                <a16:creationId xmlns:a16="http://schemas.microsoft.com/office/drawing/2014/main" id="{CCD6F858-C0EB-4340-AD10-852D4EA88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1428" y="8203361"/>
            <a:ext cx="6922770" cy="4077321"/>
          </a:xfrm>
          <a:prstGeom prst="rect">
            <a:avLst/>
          </a:prstGeom>
        </p:spPr>
      </p:pic>
      <p:pic>
        <p:nvPicPr>
          <p:cNvPr id="12" name="Picture 11" descr="Chart, scatter chart&#10;&#10;Description automatically generated">
            <a:extLst>
              <a:ext uri="{FF2B5EF4-FFF2-40B4-BE49-F238E27FC236}">
                <a16:creationId xmlns:a16="http://schemas.microsoft.com/office/drawing/2014/main" id="{0F76BF49-4A2F-D34B-BA2D-24E7D2A20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94020" y="7670598"/>
            <a:ext cx="6477460" cy="4610084"/>
          </a:xfrm>
          <a:prstGeom prst="rect">
            <a:avLst/>
          </a:prstGeom>
        </p:spPr>
      </p:pic>
    </p:spTree>
    <p:extLst>
      <p:ext uri="{BB962C8B-B14F-4D97-AF65-F5344CB8AC3E}">
        <p14:creationId xmlns:p14="http://schemas.microsoft.com/office/powerpoint/2010/main" val="332667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20" name="Picture 19" descr="Chart&#10;&#10;Description automatically generated">
            <a:extLst>
              <a:ext uri="{FF2B5EF4-FFF2-40B4-BE49-F238E27FC236}">
                <a16:creationId xmlns:a16="http://schemas.microsoft.com/office/drawing/2014/main" id="{B9B29957-8F1A-2F43-9B38-514C6FBA2152}"/>
              </a:ext>
            </a:extLst>
          </p:cNvPr>
          <p:cNvPicPr>
            <a:picLocks noChangeAspect="1"/>
          </p:cNvPicPr>
          <p:nvPr/>
        </p:nvPicPr>
        <p:blipFill rotWithShape="1">
          <a:blip r:embed="rId3">
            <a:extLst>
              <a:ext uri="{28A0092B-C50C-407E-A947-70E740481C1C}">
                <a14:useLocalDpi xmlns:a14="http://schemas.microsoft.com/office/drawing/2010/main" val="0"/>
              </a:ext>
            </a:extLst>
          </a:blip>
          <a:srcRect l="36751" r="34700"/>
          <a:stretch/>
        </p:blipFill>
        <p:spPr>
          <a:xfrm>
            <a:off x="2667000" y="4761667"/>
            <a:ext cx="4597400" cy="4122999"/>
          </a:xfrm>
          <a:prstGeom prst="rect">
            <a:avLst/>
          </a:prstGeom>
        </p:spPr>
      </p:pic>
      <p:pic>
        <p:nvPicPr>
          <p:cNvPr id="11" name="Picture 10" descr="Chart, line chart&#10;&#10;Description automatically generated">
            <a:extLst>
              <a:ext uri="{FF2B5EF4-FFF2-40B4-BE49-F238E27FC236}">
                <a16:creationId xmlns:a16="http://schemas.microsoft.com/office/drawing/2014/main" id="{AE350648-387F-9F4E-A747-3E3458E47BED}"/>
              </a:ext>
            </a:extLst>
          </p:cNvPr>
          <p:cNvPicPr>
            <a:picLocks noChangeAspect="1"/>
          </p:cNvPicPr>
          <p:nvPr/>
        </p:nvPicPr>
        <p:blipFill rotWithShape="1">
          <a:blip r:embed="rId4">
            <a:extLst>
              <a:ext uri="{28A0092B-C50C-407E-A947-70E740481C1C}">
                <a14:useLocalDpi xmlns:a14="http://schemas.microsoft.com/office/drawing/2010/main" val="0"/>
              </a:ext>
            </a:extLst>
          </a:blip>
          <a:srcRect t="14976"/>
          <a:stretch/>
        </p:blipFill>
        <p:spPr>
          <a:xfrm>
            <a:off x="3016250" y="7388955"/>
            <a:ext cx="3721100" cy="4178829"/>
          </a:xfrm>
          <a:prstGeom prst="rect">
            <a:avLst/>
          </a:prstGeom>
        </p:spPr>
      </p:pic>
      <p:sp>
        <p:nvSpPr>
          <p:cNvPr id="31" name="Streamgraph">
            <a:extLst>
              <a:ext uri="{FF2B5EF4-FFF2-40B4-BE49-F238E27FC236}">
                <a16:creationId xmlns:a16="http://schemas.microsoft.com/office/drawing/2014/main" id="{F9C3A0D4-4934-0C4E-B83D-1749FB5BF828}"/>
              </a:ext>
            </a:extLst>
          </p:cNvPr>
          <p:cNvSpPr/>
          <p:nvPr/>
        </p:nvSpPr>
        <p:spPr>
          <a:xfrm>
            <a:off x="1379550" y="11516984"/>
            <a:ext cx="7215116" cy="1826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Parallel Coordinates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Plot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pic>
        <p:nvPicPr>
          <p:cNvPr id="3" name="Picture 2" descr="Chart, radar chart&#10;&#10;Description automatically generated">
            <a:extLst>
              <a:ext uri="{FF2B5EF4-FFF2-40B4-BE49-F238E27FC236}">
                <a16:creationId xmlns:a16="http://schemas.microsoft.com/office/drawing/2014/main" id="{2B1D1BA2-117A-CC4E-A11F-96CA8EAA1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50" y="8136653"/>
            <a:ext cx="10035870" cy="5255752"/>
          </a:xfrm>
          <a:prstGeom prst="rect">
            <a:avLst/>
          </a:prstGeom>
        </p:spPr>
      </p:pic>
      <p:sp>
        <p:nvSpPr>
          <p:cNvPr id="7" name="TextBox 6">
            <a:extLst>
              <a:ext uri="{FF2B5EF4-FFF2-40B4-BE49-F238E27FC236}">
                <a16:creationId xmlns:a16="http://schemas.microsoft.com/office/drawing/2014/main" id="{CADB7EFA-EDB5-DD46-B960-166543C1D2B1}"/>
              </a:ext>
            </a:extLst>
          </p:cNvPr>
          <p:cNvSpPr txBox="1"/>
          <p:nvPr/>
        </p:nvSpPr>
        <p:spPr>
          <a:xfrm>
            <a:off x="8702505" y="13097173"/>
            <a:ext cx="1081706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3200" dirty="0"/>
              <a:t>https://</a:t>
            </a:r>
            <a:r>
              <a:rPr lang="en-US" sz="3200" dirty="0" err="1"/>
              <a:t>vega.github.io</a:t>
            </a:r>
            <a:r>
              <a:rPr lang="en-US" sz="3200" dirty="0"/>
              <a:t>/</a:t>
            </a:r>
            <a:r>
              <a:rPr lang="en-US" sz="3200" dirty="0" err="1"/>
              <a:t>vega</a:t>
            </a:r>
            <a:r>
              <a:rPr lang="en-US" sz="3200" dirty="0"/>
              <a:t>-lite/examples/</a:t>
            </a:r>
            <a:r>
              <a:rPr lang="en-US" sz="3200" dirty="0" err="1"/>
              <a:t>parallel_coordinate.html</a:t>
            </a:r>
            <a:endParaRPr kumimoji="0" lang="en-US" sz="3200" b="0" i="0" u="none" strike="noStrike" cap="none" spc="0" normalizeH="0" baseline="0" dirty="0">
              <a:ln>
                <a:noFill/>
              </a:ln>
              <a:solidFill>
                <a:srgbClr val="000000"/>
              </a:solidFill>
              <a:effectLst/>
              <a:uFillTx/>
              <a:latin typeface="+mj-lt"/>
              <a:ea typeface="+mj-ea"/>
              <a:cs typeface="+mj-cs"/>
              <a:sym typeface="Gill Sans"/>
            </a:endParaRPr>
          </a:p>
        </p:txBody>
      </p:sp>
      <p:pic>
        <p:nvPicPr>
          <p:cNvPr id="12" name="Picture 11" descr="Calendar&#10;&#10;Description automatically generated">
            <a:extLst>
              <a:ext uri="{FF2B5EF4-FFF2-40B4-BE49-F238E27FC236}">
                <a16:creationId xmlns:a16="http://schemas.microsoft.com/office/drawing/2014/main" id="{15858152-6F85-074C-A0DD-12083490D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4241" y="2691274"/>
            <a:ext cx="10793509" cy="4993259"/>
          </a:xfrm>
          <a:prstGeom prst="rect">
            <a:avLst/>
          </a:prstGeom>
        </p:spPr>
      </p:pic>
      <p:sp>
        <p:nvSpPr>
          <p:cNvPr id="22" name="TextBox 21">
            <a:extLst>
              <a:ext uri="{FF2B5EF4-FFF2-40B4-BE49-F238E27FC236}">
                <a16:creationId xmlns:a16="http://schemas.microsoft.com/office/drawing/2014/main" id="{828F80E1-27A4-0F4C-A554-D300ED12ECD9}"/>
              </a:ext>
            </a:extLst>
          </p:cNvPr>
          <p:cNvSpPr txBox="1"/>
          <p:nvPr/>
        </p:nvSpPr>
        <p:spPr>
          <a:xfrm>
            <a:off x="13458411" y="7494541"/>
            <a:ext cx="1044933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2800" dirty="0"/>
              <a:t>https://</a:t>
            </a:r>
            <a:r>
              <a:rPr lang="en-US" sz="2800" dirty="0" err="1"/>
              <a:t>visualthinking.psych.northwestern.edu</a:t>
            </a:r>
            <a:r>
              <a:rPr lang="en-US" sz="2800" dirty="0"/>
              <a:t>/publications/Harrison-weberlaw-infovis2014.pdf</a:t>
            </a:r>
          </a:p>
        </p:txBody>
      </p:sp>
    </p:spTree>
    <p:extLst>
      <p:ext uri="{BB962C8B-B14F-4D97-AF65-F5344CB8AC3E}">
        <p14:creationId xmlns:p14="http://schemas.microsoft.com/office/powerpoint/2010/main" val="203967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21" name="Picture 20" descr="Chart&#10;&#10;Description automatically generated">
            <a:extLst>
              <a:ext uri="{FF2B5EF4-FFF2-40B4-BE49-F238E27FC236}">
                <a16:creationId xmlns:a16="http://schemas.microsoft.com/office/drawing/2014/main" id="{C15E8E6C-9F0F-E341-AEA6-8464F445AC0C}"/>
              </a:ext>
            </a:extLst>
          </p:cNvPr>
          <p:cNvPicPr>
            <a:picLocks noChangeAspect="1"/>
          </p:cNvPicPr>
          <p:nvPr/>
        </p:nvPicPr>
        <p:blipFill rotWithShape="1">
          <a:blip r:embed="rId3">
            <a:extLst>
              <a:ext uri="{28A0092B-C50C-407E-A947-70E740481C1C}">
                <a14:useLocalDpi xmlns:a14="http://schemas.microsoft.com/office/drawing/2010/main" val="0"/>
              </a:ext>
            </a:extLst>
          </a:blip>
          <a:srcRect l="70347"/>
          <a:stretch/>
        </p:blipFill>
        <p:spPr>
          <a:xfrm>
            <a:off x="2493820" y="4761667"/>
            <a:ext cx="4775200" cy="4122999"/>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E2DB3189-00FD-F84F-B8F7-5296FB7C10E7}"/>
              </a:ext>
            </a:extLst>
          </p:cNvPr>
          <p:cNvPicPr>
            <a:picLocks noChangeAspect="1"/>
          </p:cNvPicPr>
          <p:nvPr/>
        </p:nvPicPr>
        <p:blipFill rotWithShape="1">
          <a:blip r:embed="rId4">
            <a:extLst>
              <a:ext uri="{28A0092B-C50C-407E-A947-70E740481C1C}">
                <a14:useLocalDpi xmlns:a14="http://schemas.microsoft.com/office/drawing/2010/main" val="0"/>
              </a:ext>
            </a:extLst>
          </a:blip>
          <a:srcRect t="17183"/>
          <a:stretch/>
        </p:blipFill>
        <p:spPr>
          <a:xfrm>
            <a:off x="1637111" y="8279299"/>
            <a:ext cx="5302250" cy="4122999"/>
          </a:xfrm>
          <a:prstGeom prst="rect">
            <a:avLst/>
          </a:prstGeom>
        </p:spPr>
      </p:pic>
      <p:sp>
        <p:nvSpPr>
          <p:cNvPr id="33" name="Streamgraph">
            <a:extLst>
              <a:ext uri="{FF2B5EF4-FFF2-40B4-BE49-F238E27FC236}">
                <a16:creationId xmlns:a16="http://schemas.microsoft.com/office/drawing/2014/main" id="{8B716806-08ED-6845-9A9E-C8A90DD877FF}"/>
              </a:ext>
            </a:extLst>
          </p:cNvPr>
          <p:cNvSpPr/>
          <p:nvPr/>
        </p:nvSpPr>
        <p:spPr>
          <a:xfrm>
            <a:off x="1738521" y="12159252"/>
            <a:ext cx="5693866"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Radial 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pic>
        <p:nvPicPr>
          <p:cNvPr id="3" name="Picture 2" descr="Chart, radar chart&#10;&#10;Description automatically generated">
            <a:extLst>
              <a:ext uri="{FF2B5EF4-FFF2-40B4-BE49-F238E27FC236}">
                <a16:creationId xmlns:a16="http://schemas.microsoft.com/office/drawing/2014/main" id="{E177B490-2A91-4A4C-9CE1-4F0508FB9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865" y="3804612"/>
            <a:ext cx="9084311" cy="8712258"/>
          </a:xfrm>
          <a:prstGeom prst="rect">
            <a:avLst/>
          </a:prstGeom>
        </p:spPr>
      </p:pic>
      <p:sp>
        <p:nvSpPr>
          <p:cNvPr id="17" name="TextBox 16">
            <a:extLst>
              <a:ext uri="{FF2B5EF4-FFF2-40B4-BE49-F238E27FC236}">
                <a16:creationId xmlns:a16="http://schemas.microsoft.com/office/drawing/2014/main" id="{1310F4C5-37C0-8549-996C-9C4E6AF8280B}"/>
              </a:ext>
            </a:extLst>
          </p:cNvPr>
          <p:cNvSpPr txBox="1"/>
          <p:nvPr/>
        </p:nvSpPr>
        <p:spPr>
          <a:xfrm>
            <a:off x="8704865" y="12554698"/>
            <a:ext cx="9084311"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satoshi.ganeko</a:t>
            </a:r>
            <a:r>
              <a:rPr lang="en-US" sz="3200" dirty="0"/>
              <a:t>/viz/</a:t>
            </a:r>
            <a:r>
              <a:rPr lang="en-US" sz="3200" dirty="0" err="1"/>
              <a:t>NaichingaleDiagram</a:t>
            </a:r>
            <a:r>
              <a:rPr lang="en-US" sz="3200" dirty="0"/>
              <a:t>/Diagram</a:t>
            </a:r>
          </a:p>
        </p:txBody>
      </p:sp>
      <p:pic>
        <p:nvPicPr>
          <p:cNvPr id="7" name="Picture 6" descr="Icon&#10;&#10;Description automatically generated">
            <a:extLst>
              <a:ext uri="{FF2B5EF4-FFF2-40B4-BE49-F238E27FC236}">
                <a16:creationId xmlns:a16="http://schemas.microsoft.com/office/drawing/2014/main" id="{8D9869C4-2EC1-FE4D-AAC8-27C24C5E9562}"/>
              </a:ext>
            </a:extLst>
          </p:cNvPr>
          <p:cNvPicPr>
            <a:picLocks noChangeAspect="1"/>
          </p:cNvPicPr>
          <p:nvPr/>
        </p:nvPicPr>
        <p:blipFill rotWithShape="1">
          <a:blip r:embed="rId6">
            <a:extLst>
              <a:ext uri="{28A0092B-C50C-407E-A947-70E740481C1C}">
                <a14:useLocalDpi xmlns:a14="http://schemas.microsoft.com/office/drawing/2010/main" val="0"/>
              </a:ext>
            </a:extLst>
          </a:blip>
          <a:srcRect l="9448" r="13050"/>
          <a:stretch/>
        </p:blipFill>
        <p:spPr>
          <a:xfrm>
            <a:off x="17789175" y="5006775"/>
            <a:ext cx="5909025" cy="6307931"/>
          </a:xfrm>
          <a:prstGeom prst="rect">
            <a:avLst/>
          </a:prstGeom>
        </p:spPr>
      </p:pic>
      <p:sp>
        <p:nvSpPr>
          <p:cNvPr id="22" name="TextBox 21">
            <a:extLst>
              <a:ext uri="{FF2B5EF4-FFF2-40B4-BE49-F238E27FC236}">
                <a16:creationId xmlns:a16="http://schemas.microsoft.com/office/drawing/2014/main" id="{BFD31E43-409E-8D41-AC55-E7CC2218D235}"/>
              </a:ext>
            </a:extLst>
          </p:cNvPr>
          <p:cNvSpPr txBox="1"/>
          <p:nvPr/>
        </p:nvSpPr>
        <p:spPr>
          <a:xfrm>
            <a:off x="18318480" y="11047020"/>
            <a:ext cx="5798820" cy="1112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tableau.toanhoang.com</a:t>
            </a:r>
            <a:r>
              <a:rPr lang="en-US" sz="3200" dirty="0"/>
              <a:t>/radial-bar-chart-tutorial/</a:t>
            </a:r>
          </a:p>
        </p:txBody>
      </p:sp>
    </p:spTree>
    <p:extLst>
      <p:ext uri="{BB962C8B-B14F-4D97-AF65-F5344CB8AC3E}">
        <p14:creationId xmlns:p14="http://schemas.microsoft.com/office/powerpoint/2010/main" val="22123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15" name="Picture 14" descr="Chart&#10;&#10;Description automatically generated">
            <a:extLst>
              <a:ext uri="{FF2B5EF4-FFF2-40B4-BE49-F238E27FC236}">
                <a16:creationId xmlns:a16="http://schemas.microsoft.com/office/drawing/2014/main" id="{DE47E008-60F7-974E-A499-DE3464CA0AF8}"/>
              </a:ext>
            </a:extLst>
          </p:cNvPr>
          <p:cNvPicPr>
            <a:picLocks noChangeAspect="1"/>
          </p:cNvPicPr>
          <p:nvPr/>
        </p:nvPicPr>
        <p:blipFill rotWithShape="1">
          <a:blip r:embed="rId2">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16" name="Key: an independent attribute that can be used as a unique index">
            <a:extLst>
              <a:ext uri="{FF2B5EF4-FFF2-40B4-BE49-F238E27FC236}">
                <a16:creationId xmlns:a16="http://schemas.microsoft.com/office/drawing/2014/main" id="{A065EB3F-5616-DB44-94C3-7D977F3E5C0A}"/>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17" name="Picture 16" descr="Chart&#10;&#10;Description automatically generated">
            <a:extLst>
              <a:ext uri="{FF2B5EF4-FFF2-40B4-BE49-F238E27FC236}">
                <a16:creationId xmlns:a16="http://schemas.microsoft.com/office/drawing/2014/main" id="{4E50B82B-E6D8-6144-83C8-DC448239D37B}"/>
              </a:ext>
            </a:extLst>
          </p:cNvPr>
          <p:cNvPicPr>
            <a:picLocks noChangeAspect="1"/>
          </p:cNvPicPr>
          <p:nvPr/>
        </p:nvPicPr>
        <p:blipFill rotWithShape="1">
          <a:blip r:embed="rId2">
            <a:extLst>
              <a:ext uri="{28A0092B-C50C-407E-A947-70E740481C1C}">
                <a14:useLocalDpi xmlns:a14="http://schemas.microsoft.com/office/drawing/2010/main" val="0"/>
              </a:ext>
            </a:extLst>
          </a:blip>
          <a:srcRect t="52651" r="47328" b="27007"/>
          <a:stretch/>
        </p:blipFill>
        <p:spPr>
          <a:xfrm>
            <a:off x="266700" y="8532579"/>
            <a:ext cx="7424760" cy="2226861"/>
          </a:xfrm>
          <a:prstGeom prst="rect">
            <a:avLst/>
          </a:prstGeom>
        </p:spPr>
      </p:pic>
      <p:sp>
        <p:nvSpPr>
          <p:cNvPr id="18" name="Type = structural or mathematical interpretation of the data">
            <a:extLst>
              <a:ext uri="{FF2B5EF4-FFF2-40B4-BE49-F238E27FC236}">
                <a16:creationId xmlns:a16="http://schemas.microsoft.com/office/drawing/2014/main" id="{B5B2C986-E5C9-B742-82D2-4EFE67D61D6B}"/>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83235257-AFEC-D04C-853B-40CAAE41116D}"/>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0" name="Type = structural or mathematical interpretation of the data">
            <a:extLst>
              <a:ext uri="{FF2B5EF4-FFF2-40B4-BE49-F238E27FC236}">
                <a16:creationId xmlns:a16="http://schemas.microsoft.com/office/drawing/2014/main" id="{7B483C21-090F-A04D-A1FE-736162D2C3B2}"/>
              </a:ext>
            </a:extLst>
          </p:cNvPr>
          <p:cNvSpPr/>
          <p:nvPr/>
        </p:nvSpPr>
        <p:spPr>
          <a:xfrm>
            <a:off x="8529950" y="8349695"/>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Choosing axes</a:t>
            </a:r>
            <a:endParaRPr lang="en-US" sz="6600" dirty="0"/>
          </a:p>
        </p:txBody>
      </p:sp>
      <p:sp>
        <p:nvSpPr>
          <p:cNvPr id="22" name="Right Arrow 21">
            <a:extLst>
              <a:ext uri="{FF2B5EF4-FFF2-40B4-BE49-F238E27FC236}">
                <a16:creationId xmlns:a16="http://schemas.microsoft.com/office/drawing/2014/main" id="{8F46124C-D2E0-0A40-A850-8FFE9B06171B}"/>
              </a:ext>
            </a:extLst>
          </p:cNvPr>
          <p:cNvSpPr/>
          <p:nvPr/>
        </p:nvSpPr>
        <p:spPr>
          <a:xfrm>
            <a:off x="3421626" y="4980219"/>
            <a:ext cx="4896465"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9A643FC5-0D9E-884A-97D5-C0E2CACDB7A3}"/>
              </a:ext>
            </a:extLst>
          </p:cNvPr>
          <p:cNvSpPr/>
          <p:nvPr/>
        </p:nvSpPr>
        <p:spPr>
          <a:xfrm>
            <a:off x="5751871" y="6495309"/>
            <a:ext cx="2566219"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Right Arrow 23">
            <a:extLst>
              <a:ext uri="{FF2B5EF4-FFF2-40B4-BE49-F238E27FC236}">
                <a16:creationId xmlns:a16="http://schemas.microsoft.com/office/drawing/2014/main" id="{7912BBC9-3BCC-054B-A4EA-1043605ACC49}"/>
              </a:ext>
            </a:extLst>
          </p:cNvPr>
          <p:cNvSpPr/>
          <p:nvPr/>
        </p:nvSpPr>
        <p:spPr>
          <a:xfrm>
            <a:off x="3687096" y="8532579"/>
            <a:ext cx="4630993" cy="475488"/>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098297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pic>
        <p:nvPicPr>
          <p:cNvPr id="3" name="Picture 2">
            <a:extLst>
              <a:ext uri="{FF2B5EF4-FFF2-40B4-BE49-F238E27FC236}">
                <a16:creationId xmlns:a16="http://schemas.microsoft.com/office/drawing/2014/main" id="{18C8BC9A-DE1E-7AC8-EB13-E71D950FC2E3}"/>
              </a:ext>
            </a:extLst>
          </p:cNvPr>
          <p:cNvPicPr>
            <a:picLocks noChangeAspect="1"/>
          </p:cNvPicPr>
          <p:nvPr/>
        </p:nvPicPr>
        <p:blipFill rotWithShape="1">
          <a:blip r:embed="rId3">
            <a:extLst>
              <a:ext uri="{28A0092B-C50C-407E-A947-70E740481C1C}">
                <a14:useLocalDpi xmlns:a14="http://schemas.microsoft.com/office/drawing/2010/main" val="0"/>
              </a:ext>
            </a:extLst>
          </a:blip>
          <a:srcRect l="3715" t="-8741" r="55885" b="8741"/>
          <a:stretch/>
        </p:blipFill>
        <p:spPr>
          <a:xfrm>
            <a:off x="610702" y="9356353"/>
            <a:ext cx="9727023" cy="1676400"/>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D5757131-CBD5-92B5-65D4-AC1CF52BA36F}"/>
              </a:ext>
            </a:extLst>
          </p:cNvPr>
          <p:cNvPicPr>
            <a:picLocks noChangeAspect="1"/>
          </p:cNvPicPr>
          <p:nvPr/>
        </p:nvPicPr>
        <p:blipFill rotWithShape="1">
          <a:blip r:embed="rId4">
            <a:extLst>
              <a:ext uri="{28A0092B-C50C-407E-A947-70E740481C1C}">
                <a14:useLocalDpi xmlns:a14="http://schemas.microsoft.com/office/drawing/2010/main" val="0"/>
              </a:ext>
            </a:extLst>
          </a:blip>
          <a:srcRect t="9035" b="11307"/>
          <a:stretch/>
        </p:blipFill>
        <p:spPr>
          <a:xfrm>
            <a:off x="355509" y="5118537"/>
            <a:ext cx="8957311" cy="3225517"/>
          </a:xfrm>
          <a:prstGeom prst="rect">
            <a:avLst/>
          </a:prstGeom>
        </p:spPr>
      </p:pic>
      <p:sp>
        <p:nvSpPr>
          <p:cNvPr id="7" name="TextBox 6">
            <a:extLst>
              <a:ext uri="{FF2B5EF4-FFF2-40B4-BE49-F238E27FC236}">
                <a16:creationId xmlns:a16="http://schemas.microsoft.com/office/drawing/2014/main" id="{06F34ACF-FE94-07D8-273E-322FDC1A9CD2}"/>
              </a:ext>
            </a:extLst>
          </p:cNvPr>
          <p:cNvSpPr txBox="1"/>
          <p:nvPr/>
        </p:nvSpPr>
        <p:spPr>
          <a:xfrm>
            <a:off x="355509" y="3797935"/>
            <a:ext cx="47144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Low-level tasks:</a:t>
            </a:r>
          </a:p>
        </p:txBody>
      </p:sp>
      <p:sp>
        <p:nvSpPr>
          <p:cNvPr id="8" name="TextBox 7">
            <a:extLst>
              <a:ext uri="{FF2B5EF4-FFF2-40B4-BE49-F238E27FC236}">
                <a16:creationId xmlns:a16="http://schemas.microsoft.com/office/drawing/2014/main" id="{D1E258FB-639E-0709-F73A-DAB55EDC1B92}"/>
              </a:ext>
            </a:extLst>
          </p:cNvPr>
          <p:cNvSpPr txBox="1"/>
          <p:nvPr/>
        </p:nvSpPr>
        <p:spPr>
          <a:xfrm>
            <a:off x="297988" y="8379523"/>
            <a:ext cx="972702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More granular visualization tasks:</a:t>
            </a:r>
          </a:p>
        </p:txBody>
      </p:sp>
      <p:sp>
        <p:nvSpPr>
          <p:cNvPr id="10" name="TextBox 9">
            <a:extLst>
              <a:ext uri="{FF2B5EF4-FFF2-40B4-BE49-F238E27FC236}">
                <a16:creationId xmlns:a16="http://schemas.microsoft.com/office/drawing/2014/main" id="{9955A6F0-12CB-94FC-7D21-D5A621380C0C}"/>
              </a:ext>
            </a:extLst>
          </p:cNvPr>
          <p:cNvSpPr txBox="1"/>
          <p:nvPr/>
        </p:nvSpPr>
        <p:spPr>
          <a:xfrm>
            <a:off x="610702" y="12879169"/>
            <a:ext cx="1220724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datavizproject.com</a:t>
            </a:r>
            <a:r>
              <a:rPr lang="en-US" sz="3600" dirty="0"/>
              <a:t>/#</a:t>
            </a:r>
          </a:p>
        </p:txBody>
      </p:sp>
      <p:pic>
        <p:nvPicPr>
          <p:cNvPr id="14" name="Picture 13" descr="Graphical user interface, text&#10;&#10;Description automatically generated with medium confidence">
            <a:extLst>
              <a:ext uri="{FF2B5EF4-FFF2-40B4-BE49-F238E27FC236}">
                <a16:creationId xmlns:a16="http://schemas.microsoft.com/office/drawing/2014/main" id="{42A2F1EC-0548-B7C7-8E71-E7AE06AA7144}"/>
              </a:ext>
            </a:extLst>
          </p:cNvPr>
          <p:cNvPicPr>
            <a:picLocks noChangeAspect="1"/>
          </p:cNvPicPr>
          <p:nvPr/>
        </p:nvPicPr>
        <p:blipFill rotWithShape="1">
          <a:blip r:embed="rId5">
            <a:extLst>
              <a:ext uri="{28A0092B-C50C-407E-A947-70E740481C1C}">
                <a14:useLocalDpi xmlns:a14="http://schemas.microsoft.com/office/drawing/2010/main" val="0"/>
              </a:ext>
            </a:extLst>
          </a:blip>
          <a:srcRect t="23452"/>
          <a:stretch/>
        </p:blipFill>
        <p:spPr>
          <a:xfrm>
            <a:off x="14198677" y="5577840"/>
            <a:ext cx="12070652" cy="5697904"/>
          </a:xfrm>
          <a:prstGeom prst="rect">
            <a:avLst/>
          </a:prstGeom>
        </p:spPr>
      </p:pic>
      <p:pic>
        <p:nvPicPr>
          <p:cNvPr id="2" name="Picture 1">
            <a:extLst>
              <a:ext uri="{FF2B5EF4-FFF2-40B4-BE49-F238E27FC236}">
                <a16:creationId xmlns:a16="http://schemas.microsoft.com/office/drawing/2014/main" id="{9B921C1B-14FC-0685-DBAA-47EB3DD6A5DB}"/>
              </a:ext>
            </a:extLst>
          </p:cNvPr>
          <p:cNvPicPr>
            <a:picLocks noChangeAspect="1"/>
          </p:cNvPicPr>
          <p:nvPr/>
        </p:nvPicPr>
        <p:blipFill rotWithShape="1">
          <a:blip r:embed="rId3">
            <a:extLst>
              <a:ext uri="{28A0092B-C50C-407E-A947-70E740481C1C}">
                <a14:useLocalDpi xmlns:a14="http://schemas.microsoft.com/office/drawing/2010/main" val="0"/>
              </a:ext>
            </a:extLst>
          </a:blip>
          <a:srcRect l="44113" r="2811"/>
          <a:stretch/>
        </p:blipFill>
        <p:spPr>
          <a:xfrm>
            <a:off x="610702" y="11034741"/>
            <a:ext cx="12779020" cy="1676400"/>
          </a:xfrm>
          <a:prstGeom prst="rect">
            <a:avLst/>
          </a:prstGeom>
        </p:spPr>
      </p:pic>
      <p:pic>
        <p:nvPicPr>
          <p:cNvPr id="9" name="Picture 8" descr="Graphical user interface, text&#10;&#10;Description automatically generated with medium confidence">
            <a:extLst>
              <a:ext uri="{FF2B5EF4-FFF2-40B4-BE49-F238E27FC236}">
                <a16:creationId xmlns:a16="http://schemas.microsoft.com/office/drawing/2014/main" id="{5A9E63DC-C822-0AD4-8FED-AE05EF39326D}"/>
              </a:ext>
            </a:extLst>
          </p:cNvPr>
          <p:cNvPicPr>
            <a:picLocks noChangeAspect="1"/>
          </p:cNvPicPr>
          <p:nvPr/>
        </p:nvPicPr>
        <p:blipFill rotWithShape="1">
          <a:blip r:embed="rId5">
            <a:extLst>
              <a:ext uri="{28A0092B-C50C-407E-A947-70E740481C1C}">
                <a14:useLocalDpi xmlns:a14="http://schemas.microsoft.com/office/drawing/2010/main" val="0"/>
              </a:ext>
            </a:extLst>
          </a:blip>
          <a:srcRect l="11152" b="88013"/>
          <a:stretch/>
        </p:blipFill>
        <p:spPr>
          <a:xfrm>
            <a:off x="14896966" y="4685615"/>
            <a:ext cx="10724529" cy="892225"/>
          </a:xfrm>
          <a:prstGeom prst="rect">
            <a:avLst/>
          </a:prstGeom>
        </p:spPr>
      </p:pic>
      <p:sp>
        <p:nvSpPr>
          <p:cNvPr id="11" name="TextBox 10">
            <a:extLst>
              <a:ext uri="{FF2B5EF4-FFF2-40B4-BE49-F238E27FC236}">
                <a16:creationId xmlns:a16="http://schemas.microsoft.com/office/drawing/2014/main" id="{85A6A6D9-E94A-8167-0CA2-31F4D9D2A658}"/>
              </a:ext>
            </a:extLst>
          </p:cNvPr>
          <p:cNvSpPr txBox="1"/>
          <p:nvPr/>
        </p:nvSpPr>
        <p:spPr>
          <a:xfrm>
            <a:off x="14896967" y="11275744"/>
            <a:ext cx="823735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kumimoji="0" lang="en-US" sz="4000" b="0" i="0" u="none" strike="noStrike" cap="none" spc="0" normalizeH="0" baseline="0" dirty="0">
                <a:ln>
                  <a:noFill/>
                </a:ln>
                <a:solidFill>
                  <a:srgbClr val="000000"/>
                </a:solidFill>
                <a:effectLst/>
                <a:uFillTx/>
                <a:latin typeface="+mj-lt"/>
                <a:ea typeface="+mj-ea"/>
                <a:cs typeface="+mj-cs"/>
                <a:sym typeface="Gill Sans"/>
              </a:rPr>
              <a:t>Amar et al. Low-level components of analytic activity in information visualization</a:t>
            </a:r>
          </a:p>
          <a:p>
            <a:pPr algn="l"/>
            <a:endParaRPr kumimoji="0" lang="en-US" sz="40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88064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 Encodings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sp>
        <p:nvSpPr>
          <p:cNvPr id="5" name="Key: an independent attribute that can be used as a unique index">
            <a:extLst>
              <a:ext uri="{FF2B5EF4-FFF2-40B4-BE49-F238E27FC236}">
                <a16:creationId xmlns:a16="http://schemas.microsoft.com/office/drawing/2014/main" id="{14795B09-79CE-8872-8FBB-25BBE0E260A9}"/>
              </a:ext>
            </a:extLst>
          </p:cNvPr>
          <p:cNvSpPr/>
          <p:nvPr/>
        </p:nvSpPr>
        <p:spPr>
          <a:xfrm>
            <a:off x="636739" y="6095404"/>
            <a:ext cx="6138956"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85800" indent="-685800" algn="l">
              <a:buFont typeface="Wingdings" pitchFamily="2" charset="2"/>
              <a:buChar char="à"/>
              <a:defRPr sz="5600">
                <a:latin typeface="+mj-lt"/>
                <a:ea typeface="+mj-ea"/>
                <a:cs typeface="+mj-cs"/>
                <a:sym typeface="Gill Sans"/>
              </a:defRPr>
            </a:pPr>
            <a:r>
              <a:rPr lang="en-US" dirty="0">
                <a:solidFill>
                  <a:schemeClr val="tx1"/>
                </a:solidFill>
                <a:latin typeface="Gill Sans"/>
                <a:sym typeface="Gill Sans SemiBold"/>
              </a:rPr>
              <a:t>Be aware of the attribute type of your key and what your visualization communicates </a:t>
            </a:r>
          </a:p>
        </p:txBody>
      </p:sp>
      <p:pic>
        <p:nvPicPr>
          <p:cNvPr id="8" name="Picture 7">
            <a:extLst>
              <a:ext uri="{FF2B5EF4-FFF2-40B4-BE49-F238E27FC236}">
                <a16:creationId xmlns:a16="http://schemas.microsoft.com/office/drawing/2014/main" id="{90F7CBD0-3F3B-1BB3-E03C-49C4E2C4C951}"/>
              </a:ext>
            </a:extLst>
          </p:cNvPr>
          <p:cNvPicPr>
            <a:picLocks noChangeAspect="1"/>
          </p:cNvPicPr>
          <p:nvPr/>
        </p:nvPicPr>
        <p:blipFill>
          <a:blip r:embed="rId3"/>
          <a:stretch>
            <a:fillRect/>
          </a:stretch>
        </p:blipFill>
        <p:spPr>
          <a:xfrm>
            <a:off x="8255051" y="4173265"/>
            <a:ext cx="13578412" cy="4604716"/>
          </a:xfrm>
          <a:prstGeom prst="rect">
            <a:avLst/>
          </a:prstGeom>
        </p:spPr>
      </p:pic>
      <p:pic>
        <p:nvPicPr>
          <p:cNvPr id="10" name="Picture 9" descr="Chart, waterfall chart&#10;&#10;Description automatically generated">
            <a:extLst>
              <a:ext uri="{FF2B5EF4-FFF2-40B4-BE49-F238E27FC236}">
                <a16:creationId xmlns:a16="http://schemas.microsoft.com/office/drawing/2014/main" id="{C6FFF319-8232-C46C-A602-55CB1FCBE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611" y="8866881"/>
            <a:ext cx="14635293" cy="4302017"/>
          </a:xfrm>
          <a:prstGeom prst="rect">
            <a:avLst/>
          </a:prstGeom>
        </p:spPr>
      </p:pic>
      <p:sp>
        <p:nvSpPr>
          <p:cNvPr id="13" name="Rectangle 12">
            <a:extLst>
              <a:ext uri="{FF2B5EF4-FFF2-40B4-BE49-F238E27FC236}">
                <a16:creationId xmlns:a16="http://schemas.microsoft.com/office/drawing/2014/main" id="{87F99627-B6BB-1FF7-775A-EF3816547EF7}"/>
              </a:ext>
            </a:extLst>
          </p:cNvPr>
          <p:cNvSpPr/>
          <p:nvPr/>
        </p:nvSpPr>
        <p:spPr>
          <a:xfrm>
            <a:off x="13076679" y="12675055"/>
            <a:ext cx="4293163" cy="954107"/>
          </a:xfrm>
          <a:prstGeom prst="rect">
            <a:avLst/>
          </a:prstGeom>
        </p:spPr>
        <p:txBody>
          <a:bodyPr wrap="none">
            <a:spAutoFit/>
          </a:bodyPr>
          <a:lstStyle/>
          <a:p>
            <a:r>
              <a:rPr lang="en-US" dirty="0">
                <a:solidFill>
                  <a:srgbClr val="FF4013"/>
                </a:solidFill>
                <a:latin typeface="Gill Sans SemiBold"/>
                <a:ea typeface="Gill Sans SemiBold"/>
                <a:cs typeface="Gill Sans SemiBold"/>
                <a:sym typeface="Gill Sans SemiBold"/>
              </a:rPr>
              <a:t>Key </a:t>
            </a:r>
            <a:r>
              <a:rPr lang="en-US" dirty="0">
                <a:solidFill>
                  <a:schemeClr val="tx1"/>
                </a:solidFill>
                <a:latin typeface="Gill Sans SemiBold"/>
                <a:ea typeface="Gill Sans SemiBold"/>
                <a:cs typeface="Gill Sans SemiBold"/>
                <a:sym typeface="Gill Sans SemiBold"/>
              </a:rPr>
              <a:t>(ordinal)</a:t>
            </a:r>
            <a:endParaRPr lang="en-US" dirty="0">
              <a:solidFill>
                <a:schemeClr val="tx1"/>
              </a:solidFill>
            </a:endParaRPr>
          </a:p>
        </p:txBody>
      </p:sp>
      <p:sp>
        <p:nvSpPr>
          <p:cNvPr id="14" name="Rectangle 13">
            <a:extLst>
              <a:ext uri="{FF2B5EF4-FFF2-40B4-BE49-F238E27FC236}">
                <a16:creationId xmlns:a16="http://schemas.microsoft.com/office/drawing/2014/main" id="{55670770-9903-C83E-A5C7-416E8C7F2E2F}"/>
              </a:ext>
            </a:extLst>
          </p:cNvPr>
          <p:cNvSpPr/>
          <p:nvPr/>
        </p:nvSpPr>
        <p:spPr>
          <a:xfrm>
            <a:off x="12468340" y="8277682"/>
            <a:ext cx="5509843" cy="954107"/>
          </a:xfrm>
          <a:prstGeom prst="rect">
            <a:avLst/>
          </a:prstGeom>
        </p:spPr>
        <p:txBody>
          <a:bodyPr wrap="none">
            <a:spAutoFit/>
          </a:bodyPr>
          <a:lstStyle/>
          <a:p>
            <a:r>
              <a:rPr lang="en-US" dirty="0">
                <a:solidFill>
                  <a:srgbClr val="FF4013"/>
                </a:solidFill>
                <a:latin typeface="Gill Sans SemiBold"/>
                <a:ea typeface="Gill Sans SemiBold"/>
                <a:cs typeface="Gill Sans SemiBold"/>
                <a:sym typeface="Gill Sans SemiBold"/>
              </a:rPr>
              <a:t>Key </a:t>
            </a:r>
            <a:r>
              <a:rPr lang="en-US" dirty="0">
                <a:solidFill>
                  <a:schemeClr val="tx1"/>
                </a:solidFill>
                <a:latin typeface="Gill Sans SemiBold"/>
                <a:ea typeface="Gill Sans SemiBold"/>
                <a:cs typeface="Gill Sans SemiBold"/>
                <a:sym typeface="Gill Sans SemiBold"/>
              </a:rPr>
              <a:t>(categorical)</a:t>
            </a:r>
            <a:endParaRPr lang="en-US" dirty="0">
              <a:solidFill>
                <a:schemeClr val="tx1"/>
              </a:solidFill>
            </a:endParaRPr>
          </a:p>
        </p:txBody>
      </p:sp>
    </p:spTree>
    <p:extLst>
      <p:ext uri="{BB962C8B-B14F-4D97-AF65-F5344CB8AC3E}">
        <p14:creationId xmlns:p14="http://schemas.microsoft.com/office/powerpoint/2010/main" val="113246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pic>
        <p:nvPicPr>
          <p:cNvPr id="3" name="Picture 2">
            <a:extLst>
              <a:ext uri="{FF2B5EF4-FFF2-40B4-BE49-F238E27FC236}">
                <a16:creationId xmlns:a16="http://schemas.microsoft.com/office/drawing/2014/main" id="{18C8BC9A-DE1E-7AC8-EB13-E71D950FC2E3}"/>
              </a:ext>
            </a:extLst>
          </p:cNvPr>
          <p:cNvPicPr>
            <a:picLocks noChangeAspect="1"/>
          </p:cNvPicPr>
          <p:nvPr/>
        </p:nvPicPr>
        <p:blipFill rotWithShape="1">
          <a:blip r:embed="rId3">
            <a:extLst>
              <a:ext uri="{28A0092B-C50C-407E-A947-70E740481C1C}">
                <a14:useLocalDpi xmlns:a14="http://schemas.microsoft.com/office/drawing/2010/main" val="0"/>
              </a:ext>
            </a:extLst>
          </a:blip>
          <a:srcRect l="3715" t="-8741" r="55885" b="8741"/>
          <a:stretch/>
        </p:blipFill>
        <p:spPr>
          <a:xfrm>
            <a:off x="610702" y="9356353"/>
            <a:ext cx="9727023" cy="1676400"/>
          </a:xfrm>
          <a:prstGeom prst="rect">
            <a:avLst/>
          </a:prstGeom>
        </p:spPr>
      </p:pic>
      <p:sp>
        <p:nvSpPr>
          <p:cNvPr id="8" name="TextBox 7">
            <a:extLst>
              <a:ext uri="{FF2B5EF4-FFF2-40B4-BE49-F238E27FC236}">
                <a16:creationId xmlns:a16="http://schemas.microsoft.com/office/drawing/2014/main" id="{D1E258FB-639E-0709-F73A-DAB55EDC1B92}"/>
              </a:ext>
            </a:extLst>
          </p:cNvPr>
          <p:cNvSpPr txBox="1"/>
          <p:nvPr/>
        </p:nvSpPr>
        <p:spPr>
          <a:xfrm>
            <a:off x="297988" y="8379523"/>
            <a:ext cx="972702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More granular visualization tasks:</a:t>
            </a:r>
          </a:p>
        </p:txBody>
      </p:sp>
      <p:sp>
        <p:nvSpPr>
          <p:cNvPr id="10" name="TextBox 9">
            <a:extLst>
              <a:ext uri="{FF2B5EF4-FFF2-40B4-BE49-F238E27FC236}">
                <a16:creationId xmlns:a16="http://schemas.microsoft.com/office/drawing/2014/main" id="{9955A6F0-12CB-94FC-7D21-D5A621380C0C}"/>
              </a:ext>
            </a:extLst>
          </p:cNvPr>
          <p:cNvSpPr txBox="1"/>
          <p:nvPr/>
        </p:nvSpPr>
        <p:spPr>
          <a:xfrm>
            <a:off x="610702" y="12879169"/>
            <a:ext cx="1220724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datavizproject.com</a:t>
            </a:r>
            <a:r>
              <a:rPr lang="en-US" sz="3600" dirty="0"/>
              <a:t>/#</a:t>
            </a:r>
          </a:p>
        </p:txBody>
      </p:sp>
      <p:pic>
        <p:nvPicPr>
          <p:cNvPr id="14" name="Picture 13" descr="Graphical user interface, text&#10;&#10;Description automatically generated with medium confidence">
            <a:extLst>
              <a:ext uri="{FF2B5EF4-FFF2-40B4-BE49-F238E27FC236}">
                <a16:creationId xmlns:a16="http://schemas.microsoft.com/office/drawing/2014/main" id="{42A2F1EC-0548-B7C7-8E71-E7AE06AA7144}"/>
              </a:ext>
            </a:extLst>
          </p:cNvPr>
          <p:cNvPicPr>
            <a:picLocks noChangeAspect="1"/>
          </p:cNvPicPr>
          <p:nvPr/>
        </p:nvPicPr>
        <p:blipFill rotWithShape="1">
          <a:blip r:embed="rId4">
            <a:extLst>
              <a:ext uri="{28A0092B-C50C-407E-A947-70E740481C1C}">
                <a14:useLocalDpi xmlns:a14="http://schemas.microsoft.com/office/drawing/2010/main" val="0"/>
              </a:ext>
            </a:extLst>
          </a:blip>
          <a:srcRect t="23452"/>
          <a:stretch/>
        </p:blipFill>
        <p:spPr>
          <a:xfrm>
            <a:off x="14198677" y="5577840"/>
            <a:ext cx="12070652" cy="5697904"/>
          </a:xfrm>
          <a:prstGeom prst="rect">
            <a:avLst/>
          </a:prstGeom>
        </p:spPr>
      </p:pic>
      <p:pic>
        <p:nvPicPr>
          <p:cNvPr id="2" name="Picture 1">
            <a:extLst>
              <a:ext uri="{FF2B5EF4-FFF2-40B4-BE49-F238E27FC236}">
                <a16:creationId xmlns:a16="http://schemas.microsoft.com/office/drawing/2014/main" id="{9B921C1B-14FC-0685-DBAA-47EB3DD6A5DB}"/>
              </a:ext>
            </a:extLst>
          </p:cNvPr>
          <p:cNvPicPr>
            <a:picLocks noChangeAspect="1"/>
          </p:cNvPicPr>
          <p:nvPr/>
        </p:nvPicPr>
        <p:blipFill rotWithShape="1">
          <a:blip r:embed="rId3">
            <a:extLst>
              <a:ext uri="{28A0092B-C50C-407E-A947-70E740481C1C}">
                <a14:useLocalDpi xmlns:a14="http://schemas.microsoft.com/office/drawing/2010/main" val="0"/>
              </a:ext>
            </a:extLst>
          </a:blip>
          <a:srcRect l="44113" r="2811"/>
          <a:stretch/>
        </p:blipFill>
        <p:spPr>
          <a:xfrm>
            <a:off x="610702" y="11034741"/>
            <a:ext cx="12779020" cy="1676400"/>
          </a:xfrm>
          <a:prstGeom prst="rect">
            <a:avLst/>
          </a:prstGeom>
        </p:spPr>
      </p:pic>
      <p:pic>
        <p:nvPicPr>
          <p:cNvPr id="9" name="Picture 8" descr="Graphical user interface, text&#10;&#10;Description automatically generated with medium confidence">
            <a:extLst>
              <a:ext uri="{FF2B5EF4-FFF2-40B4-BE49-F238E27FC236}">
                <a16:creationId xmlns:a16="http://schemas.microsoft.com/office/drawing/2014/main" id="{5A9E63DC-C822-0AD4-8FED-AE05EF39326D}"/>
              </a:ext>
            </a:extLst>
          </p:cNvPr>
          <p:cNvPicPr>
            <a:picLocks noChangeAspect="1"/>
          </p:cNvPicPr>
          <p:nvPr/>
        </p:nvPicPr>
        <p:blipFill rotWithShape="1">
          <a:blip r:embed="rId4">
            <a:extLst>
              <a:ext uri="{28A0092B-C50C-407E-A947-70E740481C1C}">
                <a14:useLocalDpi xmlns:a14="http://schemas.microsoft.com/office/drawing/2010/main" val="0"/>
              </a:ext>
            </a:extLst>
          </a:blip>
          <a:srcRect l="11152" b="88013"/>
          <a:stretch/>
        </p:blipFill>
        <p:spPr>
          <a:xfrm>
            <a:off x="14896966" y="4685615"/>
            <a:ext cx="10724529" cy="892225"/>
          </a:xfrm>
          <a:prstGeom prst="rect">
            <a:avLst/>
          </a:prstGeom>
        </p:spPr>
      </p:pic>
      <p:sp>
        <p:nvSpPr>
          <p:cNvPr id="11" name="TextBox 10">
            <a:extLst>
              <a:ext uri="{FF2B5EF4-FFF2-40B4-BE49-F238E27FC236}">
                <a16:creationId xmlns:a16="http://schemas.microsoft.com/office/drawing/2014/main" id="{85A6A6D9-E94A-8167-0CA2-31F4D9D2A658}"/>
              </a:ext>
            </a:extLst>
          </p:cNvPr>
          <p:cNvSpPr txBox="1"/>
          <p:nvPr/>
        </p:nvSpPr>
        <p:spPr>
          <a:xfrm>
            <a:off x="14896967" y="11275744"/>
            <a:ext cx="823735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kumimoji="0" lang="en-US" sz="4000" b="0" i="0" u="none" strike="noStrike" cap="none" spc="0" normalizeH="0" baseline="0" dirty="0">
                <a:ln>
                  <a:noFill/>
                </a:ln>
                <a:solidFill>
                  <a:srgbClr val="000000"/>
                </a:solidFill>
                <a:effectLst/>
                <a:uFillTx/>
                <a:latin typeface="+mj-lt"/>
                <a:ea typeface="+mj-ea"/>
                <a:cs typeface="+mj-cs"/>
                <a:sym typeface="Gill Sans"/>
              </a:rPr>
              <a:t>Amar et al. Low-level components of analytic activity in information visualization</a:t>
            </a:r>
          </a:p>
          <a:p>
            <a:pPr algn="l"/>
            <a:endParaRPr kumimoji="0" lang="en-US" sz="4000" b="0" i="0" u="none" strike="noStrike" cap="none" spc="0" normalizeH="0" baseline="0" dirty="0">
              <a:ln>
                <a:noFill/>
              </a:ln>
              <a:solidFill>
                <a:srgbClr val="000000"/>
              </a:solidFill>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E99CC9D1-F018-8B25-C3AC-A49825998CF6}"/>
              </a:ext>
            </a:extLst>
          </p:cNvPr>
          <p:cNvSpPr txBox="1"/>
          <p:nvPr/>
        </p:nvSpPr>
        <p:spPr>
          <a:xfrm>
            <a:off x="297988" y="4862531"/>
            <a:ext cx="13843168" cy="1826141"/>
          </a:xfrm>
          <a:prstGeom prst="rect">
            <a:avLst/>
          </a:prstGeom>
          <a:noFill/>
          <a:ln w="381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Work in pairs to sketch two visual encodings that would be good for your assigned task.  </a:t>
            </a:r>
          </a:p>
        </p:txBody>
      </p:sp>
    </p:spTree>
    <p:extLst>
      <p:ext uri="{BB962C8B-B14F-4D97-AF65-F5344CB8AC3E}">
        <p14:creationId xmlns:p14="http://schemas.microsoft.com/office/powerpoint/2010/main" val="258517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a:t>
            </a:r>
            <a:r>
              <a:rPr lang="en-US"/>
              <a:t>in 10 </a:t>
            </a:r>
            <a:r>
              <a:rPr lang="en-US" dirty="0"/>
              <a:t>mins. </a:t>
            </a:r>
          </a:p>
        </p:txBody>
      </p:sp>
    </p:spTree>
    <p:extLst>
      <p:ext uri="{BB962C8B-B14F-4D97-AF65-F5344CB8AC3E}">
        <p14:creationId xmlns:p14="http://schemas.microsoft.com/office/powerpoint/2010/main" val="246182763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Sketching New Visualizations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8285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Human-Centered, Iterative Design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7" name="Picture 6" descr="Diagram&#10;&#10;Description automatically generated with low confidence">
            <a:extLst>
              <a:ext uri="{FF2B5EF4-FFF2-40B4-BE49-F238E27FC236}">
                <a16:creationId xmlns:a16="http://schemas.microsoft.com/office/drawing/2014/main" id="{84CCB5B6-30C0-C14B-84C7-14AD5B74023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8" name="Text Placeholder 2">
            <a:extLst>
              <a:ext uri="{FF2B5EF4-FFF2-40B4-BE49-F238E27FC236}">
                <a16:creationId xmlns:a16="http://schemas.microsoft.com/office/drawing/2014/main" id="{BB95C125-68AF-6D47-92DB-D16AEFCB747F}"/>
              </a:ext>
            </a:extLst>
          </p:cNvPr>
          <p:cNvSpPr txBox="1">
            <a:spLocks/>
          </p:cNvSpPr>
          <p:nvPr/>
        </p:nvSpPr>
        <p:spPr>
          <a:xfrm>
            <a:off x="4704533" y="3633061"/>
            <a:ext cx="14863627"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a:solidFill>
                  <a:schemeClr val="tx1"/>
                </a:solidFill>
              </a:rPr>
              <a:t>Human-Centered, Iterative Design</a:t>
            </a:r>
            <a:endParaRPr lang="en-US" sz="5400" b="1" dirty="0">
              <a:solidFill>
                <a:schemeClr val="tx1"/>
              </a:solidFill>
            </a:endParaRPr>
          </a:p>
        </p:txBody>
      </p:sp>
      <p:graphicFrame>
        <p:nvGraphicFramePr>
          <p:cNvPr id="9" name="Diagram 8">
            <a:extLst>
              <a:ext uri="{FF2B5EF4-FFF2-40B4-BE49-F238E27FC236}">
                <a16:creationId xmlns:a16="http://schemas.microsoft.com/office/drawing/2014/main" id="{66C056FE-D6FF-F743-A7C2-0A6E0D6D7804}"/>
              </a:ext>
            </a:extLst>
          </p:cNvPr>
          <p:cNvGraphicFramePr/>
          <p:nvPr>
            <p:extLst>
              <p:ext uri="{D42A27DB-BD31-4B8C-83A1-F6EECF244321}">
                <p14:modId xmlns:p14="http://schemas.microsoft.com/office/powerpoint/2010/main" val="642939452"/>
              </p:ext>
            </p:extLst>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Man with solid fill">
            <a:extLst>
              <a:ext uri="{FF2B5EF4-FFF2-40B4-BE49-F238E27FC236}">
                <a16:creationId xmlns:a16="http://schemas.microsoft.com/office/drawing/2014/main" id="{253BC9DE-A88D-8A4C-8EE7-BA07923E0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40756" y="7296726"/>
            <a:ext cx="2895600" cy="2895600"/>
          </a:xfrm>
          <a:prstGeom prst="rect">
            <a:avLst/>
          </a:prstGeom>
        </p:spPr>
      </p:pic>
    </p:spTree>
    <p:extLst>
      <p:ext uri="{BB962C8B-B14F-4D97-AF65-F5344CB8AC3E}">
        <p14:creationId xmlns:p14="http://schemas.microsoft.com/office/powerpoint/2010/main" val="2824666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Human-Centered, Iterative Design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1" name="TextBox 10">
            <a:extLst>
              <a:ext uri="{FF2B5EF4-FFF2-40B4-BE49-F238E27FC236}">
                <a16:creationId xmlns:a16="http://schemas.microsoft.com/office/drawing/2014/main" id="{F472F861-9C39-9A41-8ADB-C1F07DF7A2D9}"/>
              </a:ext>
            </a:extLst>
          </p:cNvPr>
          <p:cNvSpPr txBox="1"/>
          <p:nvPr/>
        </p:nvSpPr>
        <p:spPr>
          <a:xfrm>
            <a:off x="980799" y="3931761"/>
            <a:ext cx="22244961"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Ground our designs in human needs </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kumimoji="0" lang="en-US" sz="6600" b="0" i="0" u="none" strike="noStrike" cap="none" spc="0" normalizeH="0" baseline="0" dirty="0">
                <a:ln>
                  <a:noFill/>
                </a:ln>
                <a:solidFill>
                  <a:schemeClr val="tx1"/>
                </a:solidFill>
                <a:effectLst/>
                <a:uFillTx/>
                <a:latin typeface="+mj-lt"/>
                <a:ea typeface="+mj-ea"/>
                <a:cs typeface="+mj-cs"/>
                <a:sym typeface="Gill Sans"/>
              </a:rPr>
              <a:t>Gather an understanding of the domain situation from our end users</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Check our work by iterating, i.e. continually verifying and evaluating our proposed visualization tool </a:t>
            </a:r>
            <a:r>
              <a:rPr kumimoji="0" lang="en-US" sz="6600" b="0" i="0" u="none" strike="noStrike" cap="none" spc="0" normalizeH="0" baseline="0" dirty="0">
                <a:ln>
                  <a:noFill/>
                </a:ln>
                <a:solidFill>
                  <a:schemeClr val="tx1"/>
                </a:solidFill>
                <a:effectLst/>
                <a:uFillTx/>
                <a:latin typeface="+mj-lt"/>
                <a:ea typeface="+mj-ea"/>
                <a:cs typeface="+mj-cs"/>
                <a:sym typeface="Gill Sans"/>
              </a:rPr>
              <a:t> </a:t>
            </a:r>
          </a:p>
        </p:txBody>
      </p:sp>
    </p:spTree>
    <p:extLst>
      <p:ext uri="{BB962C8B-B14F-4D97-AF65-F5344CB8AC3E}">
        <p14:creationId xmlns:p14="http://schemas.microsoft.com/office/powerpoint/2010/main" val="4282108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4857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marR="0" indent="-1143000" algn="l" defTabSz="825500" rtl="0" fontAlgn="auto" latinLnBrk="0" hangingPunct="0">
              <a:lnSpc>
                <a:spcPct val="100000"/>
              </a:lnSpc>
              <a:spcBef>
                <a:spcPts val="0"/>
              </a:spcBef>
              <a:spcAft>
                <a:spcPts val="1800"/>
              </a:spcAft>
              <a:buClrTx/>
              <a:buSzTx/>
              <a:buFont typeface="+mj-lt"/>
              <a:buAutoNum type="arabicPeriod"/>
              <a:tabLst/>
            </a:pPr>
            <a:r>
              <a:rPr kumimoji="0" lang="en-US" sz="6600" b="0" i="0" u="none" strike="noStrike" cap="none" spc="0" normalizeH="0" baseline="0" dirty="0">
                <a:ln>
                  <a:noFill/>
                </a:ln>
                <a:solidFill>
                  <a:schemeClr val="tx1"/>
                </a:solidFill>
                <a:effectLst/>
                <a:uFillTx/>
                <a:latin typeface="+mj-lt"/>
                <a:ea typeface="+mj-ea"/>
                <a:cs typeface="+mj-cs"/>
                <a:sym typeface="Gill Sans"/>
              </a:rPr>
              <a:t>Look at the tasks you need to support </a:t>
            </a:r>
          </a:p>
          <a:p>
            <a:pPr marL="1143000" marR="0" indent="-1143000" algn="l" defTabSz="825500" rtl="0" fontAlgn="auto" latinLnBrk="0" hangingPunct="0">
              <a:lnSpc>
                <a:spcPct val="100000"/>
              </a:lnSpc>
              <a:spcBef>
                <a:spcPts val="0"/>
              </a:spcBef>
              <a:spcAft>
                <a:spcPts val="1800"/>
              </a:spcAft>
              <a:buClrTx/>
              <a:buSzTx/>
              <a:buFont typeface="+mj-lt"/>
              <a:buAutoNum type="arabicPeriod"/>
              <a:tabLst/>
            </a:pPr>
            <a:r>
              <a:rPr lang="en-US" sz="6600" dirty="0">
                <a:solidFill>
                  <a:schemeClr val="tx1"/>
                </a:solidFill>
              </a:rPr>
              <a:t>Identify Visual Encodings that support those tasks and work with your attribute types </a:t>
            </a:r>
          </a:p>
          <a:p>
            <a:pPr lvl="1" indent="0" algn="l">
              <a:spcAft>
                <a:spcPts val="1800"/>
              </a:spcAft>
            </a:pPr>
            <a:r>
              <a:rPr kumimoji="0" lang="en-US" sz="6600" b="0" i="0" u="none" strike="noStrike" cap="none" spc="0" normalizeH="0" baseline="0" dirty="0">
                <a:ln>
                  <a:noFill/>
                </a:ln>
                <a:solidFill>
                  <a:schemeClr val="tx1"/>
                </a:solidFill>
                <a:effectLst/>
                <a:uFillTx/>
                <a:latin typeface="+mj-lt"/>
                <a:ea typeface="+mj-ea"/>
                <a:cs typeface="+mj-cs"/>
                <a:sym typeface="Gill Sans"/>
              </a:rPr>
              <a:t>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r>
              <a:rPr lang="en-US" sz="6600" dirty="0">
                <a:solidFill>
                  <a:schemeClr val="tx1"/>
                </a:solidFill>
                <a:sym typeface="Wingdings" pitchFamily="2" charset="2"/>
              </a:rPr>
              <a:t>E</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x. Bar chart vs. line chart, bar chart vs scatter plot</a:t>
            </a:r>
          </a:p>
        </p:txBody>
      </p:sp>
      <p:pic>
        <p:nvPicPr>
          <p:cNvPr id="19" name="Graphic 18" descr="Bar chart with solid fill">
            <a:extLst>
              <a:ext uri="{FF2B5EF4-FFF2-40B4-BE49-F238E27FC236}">
                <a16:creationId xmlns:a16="http://schemas.microsoft.com/office/drawing/2014/main" id="{F4696F85-4280-4C4F-8E08-19FA5F6561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55679" y="8029882"/>
            <a:ext cx="4541520" cy="4541520"/>
          </a:xfrm>
          <a:prstGeom prst="rect">
            <a:avLst/>
          </a:prstGeom>
        </p:spPr>
      </p:pic>
      <p:pic>
        <p:nvPicPr>
          <p:cNvPr id="10" name="Graphic 9" descr="Bar graph with upward trend with solid fill">
            <a:extLst>
              <a:ext uri="{FF2B5EF4-FFF2-40B4-BE49-F238E27FC236}">
                <a16:creationId xmlns:a16="http://schemas.microsoft.com/office/drawing/2014/main" id="{18F59F40-BB0F-9E4A-BD50-14DB4BA020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00" y="8029882"/>
            <a:ext cx="4541520" cy="4541520"/>
          </a:xfrm>
          <a:prstGeom prst="rect">
            <a:avLst/>
          </a:prstGeom>
        </p:spPr>
      </p:pic>
      <p:pic>
        <p:nvPicPr>
          <p:cNvPr id="15" name="Graphic 14" descr="Scatterplot with solid fill">
            <a:extLst>
              <a:ext uri="{FF2B5EF4-FFF2-40B4-BE49-F238E27FC236}">
                <a16:creationId xmlns:a16="http://schemas.microsoft.com/office/drawing/2014/main" id="{618D4729-AB6D-E045-90B3-5F2C458D5D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8080" y="8029882"/>
            <a:ext cx="4541520" cy="4541520"/>
          </a:xfrm>
          <a:prstGeom prst="rect">
            <a:avLst/>
          </a:prstGeom>
        </p:spPr>
      </p:pic>
      <p:pic>
        <p:nvPicPr>
          <p:cNvPr id="21" name="Graphic 20" descr="Linear Graph with solid fill">
            <a:extLst>
              <a:ext uri="{FF2B5EF4-FFF2-40B4-BE49-F238E27FC236}">
                <a16:creationId xmlns:a16="http://schemas.microsoft.com/office/drawing/2014/main" id="{44BCB855-76F2-6442-A6C8-9CA8DFD2CF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1843" y="8029882"/>
            <a:ext cx="4541520" cy="4541520"/>
          </a:xfrm>
          <a:prstGeom prst="rect">
            <a:avLst/>
          </a:prstGeom>
        </p:spPr>
      </p:pic>
      <p:sp>
        <p:nvSpPr>
          <p:cNvPr id="22" name="Rectangle 21">
            <a:extLst>
              <a:ext uri="{FF2B5EF4-FFF2-40B4-BE49-F238E27FC236}">
                <a16:creationId xmlns:a16="http://schemas.microsoft.com/office/drawing/2014/main" id="{7C76BC99-833E-474D-9FAA-629DFC69E192}"/>
              </a:ext>
            </a:extLst>
          </p:cNvPr>
          <p:cNvSpPr/>
          <p:nvPr/>
        </p:nvSpPr>
        <p:spPr>
          <a:xfrm rot="18802226">
            <a:off x="2993635" y="8049633"/>
            <a:ext cx="719558" cy="13489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6" name="Rectangle 25">
            <a:extLst>
              <a:ext uri="{FF2B5EF4-FFF2-40B4-BE49-F238E27FC236}">
                <a16:creationId xmlns:a16="http://schemas.microsoft.com/office/drawing/2014/main" id="{E0C06EA3-5446-7E4B-AC40-8900518A318B}"/>
              </a:ext>
            </a:extLst>
          </p:cNvPr>
          <p:cNvSpPr/>
          <p:nvPr/>
        </p:nvSpPr>
        <p:spPr>
          <a:xfrm rot="13697458">
            <a:off x="2536546" y="8400751"/>
            <a:ext cx="574059" cy="19677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ectangle 22">
            <a:extLst>
              <a:ext uri="{FF2B5EF4-FFF2-40B4-BE49-F238E27FC236}">
                <a16:creationId xmlns:a16="http://schemas.microsoft.com/office/drawing/2014/main" id="{E67D85D0-37BF-8047-9175-CBF076E49587}"/>
              </a:ext>
            </a:extLst>
          </p:cNvPr>
          <p:cNvSpPr/>
          <p:nvPr/>
        </p:nvSpPr>
        <p:spPr>
          <a:xfrm>
            <a:off x="5486401" y="9838977"/>
            <a:ext cx="1130439" cy="923330"/>
          </a:xfrm>
          <a:prstGeom prst="rect">
            <a:avLst/>
          </a:prstGeom>
          <a:noFill/>
        </p:spPr>
        <p:txBody>
          <a:bodyPr wrap="none" lIns="91440" tIns="45720" rIns="91440" bIns="45720">
            <a:spAutoFit/>
          </a:bodyPr>
          <a:lstStyle/>
          <a:p>
            <a:pPr algn="ctr"/>
            <a:r>
              <a:rPr lang="en-US" sz="5400" b="1" cap="none" spc="0" dirty="0">
                <a:ln w="0"/>
                <a:solidFill>
                  <a:schemeClr val="accent5">
                    <a:lumMod val="50000"/>
                  </a:schemeClr>
                </a:solidFill>
                <a:effectLst>
                  <a:outerShdw blurRad="38100" dist="25400" dir="5400000" algn="ctr" rotWithShape="0">
                    <a:srgbClr val="6E747A">
                      <a:alpha val="43000"/>
                    </a:srgbClr>
                  </a:outerShdw>
                </a:effectLst>
              </a:rPr>
              <a:t>VS</a:t>
            </a:r>
          </a:p>
        </p:txBody>
      </p:sp>
      <p:sp>
        <p:nvSpPr>
          <p:cNvPr id="27" name="Rectangle 26">
            <a:extLst>
              <a:ext uri="{FF2B5EF4-FFF2-40B4-BE49-F238E27FC236}">
                <a16:creationId xmlns:a16="http://schemas.microsoft.com/office/drawing/2014/main" id="{F5F824C0-2AD5-B64B-B0AD-FE8270E0E3B2}"/>
              </a:ext>
            </a:extLst>
          </p:cNvPr>
          <p:cNvSpPr/>
          <p:nvPr/>
        </p:nvSpPr>
        <p:spPr>
          <a:xfrm>
            <a:off x="17902638" y="9838977"/>
            <a:ext cx="1130439" cy="923330"/>
          </a:xfrm>
          <a:prstGeom prst="rect">
            <a:avLst/>
          </a:prstGeom>
          <a:noFill/>
        </p:spPr>
        <p:txBody>
          <a:bodyPr wrap="none" lIns="91440" tIns="45720" rIns="91440" bIns="45720">
            <a:spAutoFit/>
          </a:bodyPr>
          <a:lstStyle/>
          <a:p>
            <a:pPr algn="ctr"/>
            <a:r>
              <a:rPr lang="en-US" sz="5400" b="1" cap="none" spc="0" dirty="0">
                <a:ln w="0"/>
                <a:solidFill>
                  <a:schemeClr val="accent5">
                    <a:lumMod val="50000"/>
                  </a:schemeClr>
                </a:solidFill>
                <a:effectLst>
                  <a:outerShdw blurRad="38100" dist="25400" dir="5400000" algn="ctr" rotWithShape="0">
                    <a:srgbClr val="6E747A">
                      <a:alpha val="43000"/>
                    </a:srgbClr>
                  </a:outerShdw>
                </a:effectLst>
              </a:rPr>
              <a:t>VS</a:t>
            </a:r>
          </a:p>
        </p:txBody>
      </p:sp>
      <p:sp>
        <p:nvSpPr>
          <p:cNvPr id="28" name="Rectangle 27">
            <a:extLst>
              <a:ext uri="{FF2B5EF4-FFF2-40B4-BE49-F238E27FC236}">
                <a16:creationId xmlns:a16="http://schemas.microsoft.com/office/drawing/2014/main" id="{65D11F69-ECFB-1248-AB25-DEA2EBCA8456}"/>
              </a:ext>
            </a:extLst>
          </p:cNvPr>
          <p:cNvSpPr/>
          <p:nvPr/>
        </p:nvSpPr>
        <p:spPr>
          <a:xfrm>
            <a:off x="1207175" y="11996002"/>
            <a:ext cx="4153510" cy="923330"/>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Comparison</a:t>
            </a:r>
          </a:p>
        </p:txBody>
      </p:sp>
      <p:sp>
        <p:nvSpPr>
          <p:cNvPr id="29" name="Rectangle 28">
            <a:extLst>
              <a:ext uri="{FF2B5EF4-FFF2-40B4-BE49-F238E27FC236}">
                <a16:creationId xmlns:a16="http://schemas.microsoft.com/office/drawing/2014/main" id="{C2A4EC00-3777-6343-93CC-C3D38BF11049}"/>
              </a:ext>
            </a:extLst>
          </p:cNvPr>
          <p:cNvSpPr/>
          <p:nvPr/>
        </p:nvSpPr>
        <p:spPr>
          <a:xfrm>
            <a:off x="6608721" y="12010459"/>
            <a:ext cx="4153510" cy="923330"/>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Trend</a:t>
            </a:r>
          </a:p>
        </p:txBody>
      </p:sp>
      <p:sp>
        <p:nvSpPr>
          <p:cNvPr id="30" name="Rectangle 29">
            <a:extLst>
              <a:ext uri="{FF2B5EF4-FFF2-40B4-BE49-F238E27FC236}">
                <a16:creationId xmlns:a16="http://schemas.microsoft.com/office/drawing/2014/main" id="{4DBD5172-2F33-0D43-BF1C-A1ECE2216E71}"/>
              </a:ext>
            </a:extLst>
          </p:cNvPr>
          <p:cNvSpPr/>
          <p:nvPr/>
        </p:nvSpPr>
        <p:spPr>
          <a:xfrm>
            <a:off x="12662035" y="11721623"/>
            <a:ext cx="5928808" cy="1754326"/>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Quantitative vs. </a:t>
            </a:r>
            <a:r>
              <a:rPr lang="en-US" sz="5400" dirty="0">
                <a:ln w="0"/>
                <a:solidFill>
                  <a:schemeClr val="accent5">
                    <a:lumMod val="50000"/>
                  </a:schemeClr>
                </a:solidFill>
                <a:effectLst>
                  <a:outerShdw blurRad="38100" dist="25400" dir="5400000" algn="ctr" rotWithShape="0">
                    <a:srgbClr val="6E747A">
                      <a:alpha val="43000"/>
                    </a:srgbClr>
                  </a:outerShdw>
                </a:effectLst>
              </a:rPr>
              <a:t>C</a:t>
            </a:r>
            <a:r>
              <a:rPr lang="en-US" sz="5400" b="0" cap="none" spc="0" dirty="0">
                <a:ln w="0"/>
                <a:solidFill>
                  <a:schemeClr val="accent5">
                    <a:lumMod val="50000"/>
                  </a:schemeClr>
                </a:solidFill>
                <a:effectLst>
                  <a:outerShdw blurRad="38100" dist="25400" dir="5400000" algn="ctr" rotWithShape="0">
                    <a:srgbClr val="6E747A">
                      <a:alpha val="43000"/>
                    </a:srgbClr>
                  </a:outerShdw>
                </a:effectLst>
              </a:rPr>
              <a:t>ategorical</a:t>
            </a:r>
          </a:p>
        </p:txBody>
      </p:sp>
      <p:sp>
        <p:nvSpPr>
          <p:cNvPr id="31" name="Rectangle 30">
            <a:extLst>
              <a:ext uri="{FF2B5EF4-FFF2-40B4-BE49-F238E27FC236}">
                <a16:creationId xmlns:a16="http://schemas.microsoft.com/office/drawing/2014/main" id="{2A5C30B3-3057-B843-9AE9-DBA9E5AB60FD}"/>
              </a:ext>
            </a:extLst>
          </p:cNvPr>
          <p:cNvSpPr/>
          <p:nvPr/>
        </p:nvSpPr>
        <p:spPr>
          <a:xfrm>
            <a:off x="18693365" y="11722962"/>
            <a:ext cx="5010950" cy="1754326"/>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Quantitative vs Quantitative</a:t>
            </a:r>
          </a:p>
        </p:txBody>
      </p:sp>
    </p:spTree>
    <p:extLst>
      <p:ext uri="{BB962C8B-B14F-4D97-AF65-F5344CB8AC3E}">
        <p14:creationId xmlns:p14="http://schemas.microsoft.com/office/powerpoint/2010/main" val="350699466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pic>
        <p:nvPicPr>
          <p:cNvPr id="4" name="reference" descr="reference">
            <a:hlinkClick r:id="" action="ppaction://media"/>
            <a:extLst>
              <a:ext uri="{FF2B5EF4-FFF2-40B4-BE49-F238E27FC236}">
                <a16:creationId xmlns:a16="http://schemas.microsoft.com/office/drawing/2014/main" id="{255B8D20-FDF4-E949-9B3D-3EDA8E371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 y="6112787"/>
            <a:ext cx="24130000" cy="6654800"/>
          </a:xfrm>
          <a:prstGeom prst="rect">
            <a:avLst/>
          </a:prstGeom>
        </p:spPr>
      </p:pic>
    </p:spTree>
    <p:extLst>
      <p:ext uri="{BB962C8B-B14F-4D97-AF65-F5344CB8AC3E}">
        <p14:creationId xmlns:p14="http://schemas.microsoft.com/office/powerpoint/2010/main" val="7401244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sp>
        <p:nvSpPr>
          <p:cNvPr id="7" name="TextBox 6">
            <a:extLst>
              <a:ext uri="{FF2B5EF4-FFF2-40B4-BE49-F238E27FC236}">
                <a16:creationId xmlns:a16="http://schemas.microsoft.com/office/drawing/2014/main" id="{ED71D282-8AED-444D-9991-12A841D57679}"/>
              </a:ext>
            </a:extLst>
          </p:cNvPr>
          <p:cNvSpPr txBox="1"/>
          <p:nvPr/>
        </p:nvSpPr>
        <p:spPr>
          <a:xfrm>
            <a:off x="213360" y="11907262"/>
            <a:ext cx="414528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a:t>
            </a:r>
            <a:r>
              <a:rPr lang="en-US" sz="3200" dirty="0" err="1"/>
              <a:t>berkeleyvis</a:t>
            </a:r>
            <a:r>
              <a:rPr lang="en-US" sz="3200" dirty="0"/>
              <a:t>/d3-coordinated-views</a:t>
            </a:r>
          </a:p>
        </p:txBody>
      </p:sp>
      <p:pic>
        <p:nvPicPr>
          <p:cNvPr id="2" name="Screen Recording 2022-03-07 at 10.02.21" descr="Screen Recording 2022-03-07 at 10.02.21">
            <a:hlinkClick r:id="" action="ppaction://media"/>
            <a:extLst>
              <a:ext uri="{FF2B5EF4-FFF2-40B4-BE49-F238E27FC236}">
                <a16:creationId xmlns:a16="http://schemas.microsoft.com/office/drawing/2014/main" id="{0FF503EE-E42E-9C41-92EF-007216668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0419" y="5311550"/>
            <a:ext cx="11668496" cy="8165372"/>
          </a:xfrm>
          <a:prstGeom prst="rect">
            <a:avLst/>
          </a:prstGeom>
        </p:spPr>
      </p:pic>
    </p:spTree>
    <p:extLst>
      <p:ext uri="{BB962C8B-B14F-4D97-AF65-F5344CB8AC3E}">
        <p14:creationId xmlns:p14="http://schemas.microsoft.com/office/powerpoint/2010/main" val="9386871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sp>
        <p:nvSpPr>
          <p:cNvPr id="7" name="TextBox 6">
            <a:extLst>
              <a:ext uri="{FF2B5EF4-FFF2-40B4-BE49-F238E27FC236}">
                <a16:creationId xmlns:a16="http://schemas.microsoft.com/office/drawing/2014/main" id="{ED71D282-8AED-444D-9991-12A841D57679}"/>
              </a:ext>
            </a:extLst>
          </p:cNvPr>
          <p:cNvSpPr txBox="1"/>
          <p:nvPr/>
        </p:nvSpPr>
        <p:spPr>
          <a:xfrm>
            <a:off x="0" y="12638782"/>
            <a:ext cx="41452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a:t>
            </a:r>
            <a:r>
              <a:rPr lang="en-US" sz="3200" dirty="0" err="1"/>
              <a:t>bl.ocks.org</a:t>
            </a:r>
            <a:r>
              <a:rPr lang="en-US" sz="3200" dirty="0"/>
              <a:t>/</a:t>
            </a:r>
            <a:r>
              <a:rPr lang="en-US" sz="3200" dirty="0" err="1"/>
              <a:t>dukevis</a:t>
            </a:r>
            <a:r>
              <a:rPr lang="en-US" sz="3200" dirty="0"/>
              <a:t>/6768900</a:t>
            </a:r>
          </a:p>
        </p:txBody>
      </p:sp>
      <p:pic>
        <p:nvPicPr>
          <p:cNvPr id="3" name="Screen Recording 2022-03-07 at 09.58.49" descr="Screen Recording 2022-03-07 at 09.58.49">
            <a:hlinkClick r:id="" action="ppaction://media"/>
            <a:extLst>
              <a:ext uri="{FF2B5EF4-FFF2-40B4-BE49-F238E27FC236}">
                <a16:creationId xmlns:a16="http://schemas.microsoft.com/office/drawing/2014/main" id="{512C0E73-E663-1D40-91AC-6D414CDCF4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0665" y="6036062"/>
            <a:ext cx="15002669" cy="7679938"/>
          </a:xfrm>
          <a:prstGeom prst="rect">
            <a:avLst/>
          </a:prstGeom>
        </p:spPr>
      </p:pic>
    </p:spTree>
    <p:extLst>
      <p:ext uri="{BB962C8B-B14F-4D97-AF65-F5344CB8AC3E}">
        <p14:creationId xmlns:p14="http://schemas.microsoft.com/office/powerpoint/2010/main" val="22305799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D2737021-C70D-CF4D-9D25-E336386B0A8D}"/>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5" name="Picture 4" descr="Text&#10;&#10;Description automatically generated">
            <a:extLst>
              <a:ext uri="{FF2B5EF4-FFF2-40B4-BE49-F238E27FC236}">
                <a16:creationId xmlns:a16="http://schemas.microsoft.com/office/drawing/2014/main" id="{EF8D29E5-7942-884C-B2A5-B41753E16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280" y="6540351"/>
            <a:ext cx="10155484" cy="6033489"/>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C1D99461-4621-B042-B4D2-7CD5050CA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6800" y="3931761"/>
            <a:ext cx="10906401" cy="4164055"/>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7799AAD2-41D4-3F4B-AFD4-C13AFE791F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6799" y="8149536"/>
            <a:ext cx="10728961" cy="5078599"/>
          </a:xfrm>
          <a:prstGeom prst="rect">
            <a:avLst/>
          </a:prstGeom>
        </p:spPr>
      </p:pic>
      <p:sp>
        <p:nvSpPr>
          <p:cNvPr id="9" name="TextBox 8">
            <a:extLst>
              <a:ext uri="{FF2B5EF4-FFF2-40B4-BE49-F238E27FC236}">
                <a16:creationId xmlns:a16="http://schemas.microsoft.com/office/drawing/2014/main" id="{FD44BEEE-93A9-FC4B-BA4F-8D8283F6D5C3}"/>
              </a:ext>
            </a:extLst>
          </p:cNvPr>
          <p:cNvSpPr txBox="1"/>
          <p:nvPr/>
        </p:nvSpPr>
        <p:spPr>
          <a:xfrm>
            <a:off x="126054" y="6540351"/>
            <a:ext cx="170949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chemeClr val="accent5">
                    <a:lumMod val="50000"/>
                  </a:schemeClr>
                </a:solidFill>
              </a:rPr>
              <a:t>Ex. DIVA</a:t>
            </a:r>
          </a:p>
        </p:txBody>
      </p:sp>
    </p:spTree>
    <p:extLst>
      <p:ext uri="{BB962C8B-B14F-4D97-AF65-F5344CB8AC3E}">
        <p14:creationId xmlns:p14="http://schemas.microsoft.com/office/powerpoint/2010/main" val="357746728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3" name="TextBox 2">
            <a:extLst>
              <a:ext uri="{FF2B5EF4-FFF2-40B4-BE49-F238E27FC236}">
                <a16:creationId xmlns:a16="http://schemas.microsoft.com/office/drawing/2014/main" id="{06FE01CB-F5F3-91D6-5C92-1E519036A261}"/>
              </a:ext>
            </a:extLst>
          </p:cNvPr>
          <p:cNvSpPr txBox="1"/>
          <p:nvPr/>
        </p:nvSpPr>
        <p:spPr>
          <a:xfrm>
            <a:off x="163919" y="12760862"/>
            <a:ext cx="19717841"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www.nationalgeographic.com</a:t>
            </a:r>
            <a:r>
              <a:rPr lang="en-US" sz="4000" dirty="0"/>
              <a:t>/science/article/2015704-datapoints-sketching-data</a:t>
            </a:r>
          </a:p>
        </p:txBody>
      </p:sp>
      <p:pic>
        <p:nvPicPr>
          <p:cNvPr id="11" name="Picture 10" descr="Diagram&#10;&#10;Description automatically generated">
            <a:extLst>
              <a:ext uri="{FF2B5EF4-FFF2-40B4-BE49-F238E27FC236}">
                <a16:creationId xmlns:a16="http://schemas.microsoft.com/office/drawing/2014/main" id="{4A736B84-B872-612E-0289-44461C0E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361" y="3860917"/>
            <a:ext cx="13959840" cy="8460097"/>
          </a:xfrm>
          <a:prstGeom prst="rect">
            <a:avLst/>
          </a:prstGeom>
        </p:spPr>
      </p:pic>
    </p:spTree>
    <p:extLst>
      <p:ext uri="{BB962C8B-B14F-4D97-AF65-F5344CB8AC3E}">
        <p14:creationId xmlns:p14="http://schemas.microsoft.com/office/powerpoint/2010/main" val="9931314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pic>
        <p:nvPicPr>
          <p:cNvPr id="1026" name="Picture 2" descr="In this sketch, the textures of numbered rows and columns on IBM’s punchcards look like single elements that can be interacted with on a data visualization.">
            <a:extLst>
              <a:ext uri="{FF2B5EF4-FFF2-40B4-BE49-F238E27FC236}">
                <a16:creationId xmlns:a16="http://schemas.microsoft.com/office/drawing/2014/main" id="{F79431C7-3D7C-C3CC-2BB8-731BFC76E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5950" y="4899811"/>
            <a:ext cx="15483840" cy="87096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5876DF-1554-9D0B-0473-532DDCA5BAEC}"/>
              </a:ext>
            </a:extLst>
          </p:cNvPr>
          <p:cNvSpPr txBox="1"/>
          <p:nvPr/>
        </p:nvSpPr>
        <p:spPr>
          <a:xfrm>
            <a:off x="245627" y="12949745"/>
            <a:ext cx="817050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Gill Sans"/>
              </a:rPr>
              <a:t>http://</a:t>
            </a:r>
            <a:r>
              <a:rPr kumimoji="0" lang="en-US" sz="4000" b="0" i="0" u="none" strike="noStrike" cap="none" spc="0" normalizeH="0" baseline="0" dirty="0" err="1">
                <a:ln>
                  <a:noFill/>
                </a:ln>
                <a:solidFill>
                  <a:srgbClr val="000000"/>
                </a:solidFill>
                <a:effectLst/>
                <a:uFillTx/>
                <a:latin typeface="+mj-lt"/>
                <a:ea typeface="+mj-ea"/>
                <a:cs typeface="+mj-cs"/>
                <a:sym typeface="Gill Sans"/>
              </a:rPr>
              <a:t>giorgialupi.com</a:t>
            </a:r>
            <a:r>
              <a:rPr kumimoji="0" lang="en-US" sz="4000" b="0" i="0" u="none" strike="noStrike" cap="none" spc="0" normalizeH="0" baseline="0" dirty="0">
                <a:ln>
                  <a:noFill/>
                </a:ln>
                <a:solidFill>
                  <a:srgbClr val="000000"/>
                </a:solidFill>
                <a:effectLst/>
                <a:uFillTx/>
                <a:latin typeface="+mj-lt"/>
                <a:ea typeface="+mj-ea"/>
                <a:cs typeface="+mj-cs"/>
                <a:sym typeface="Gill Sans"/>
              </a:rPr>
              <a:t>/be-</a:t>
            </a:r>
            <a:r>
              <a:rPr kumimoji="0" lang="en-US" sz="4000" b="0" i="0" u="none" strike="noStrike" cap="none" spc="0" normalizeH="0" baseline="0" dirty="0" err="1">
                <a:ln>
                  <a:noFill/>
                </a:ln>
                <a:solidFill>
                  <a:srgbClr val="000000"/>
                </a:solidFill>
                <a:effectLst/>
                <a:uFillTx/>
                <a:latin typeface="+mj-lt"/>
                <a:ea typeface="+mj-ea"/>
                <a:cs typeface="+mj-cs"/>
                <a:sym typeface="Gill Sans"/>
              </a:rPr>
              <a:t>ibm</a:t>
            </a:r>
            <a:r>
              <a:rPr kumimoji="0" lang="en-US" sz="4000" b="0" i="0" u="none" strike="noStrike" cap="none" spc="0" normalizeH="0" baseline="0" dirty="0">
                <a:ln>
                  <a:noFill/>
                </a:ln>
                <a:solidFill>
                  <a:srgbClr val="000000"/>
                </a:solidFill>
                <a:effectLst/>
                <a:uFillTx/>
                <a:latin typeface="+mj-lt"/>
                <a:ea typeface="+mj-ea"/>
                <a:cs typeface="+mj-cs"/>
                <a:sym typeface="Gill Sans"/>
              </a:rPr>
              <a:t>-with-data</a:t>
            </a:r>
          </a:p>
        </p:txBody>
      </p:sp>
    </p:spTree>
    <p:extLst>
      <p:ext uri="{BB962C8B-B14F-4D97-AF65-F5344CB8AC3E}">
        <p14:creationId xmlns:p14="http://schemas.microsoft.com/office/powerpoint/2010/main" val="45686192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D3F61845-4601-F211-B333-BEE1EF06A473}"/>
              </a:ext>
            </a:extLst>
          </p:cNvPr>
          <p:cNvSpPr txBox="1"/>
          <p:nvPr/>
        </p:nvSpPr>
        <p:spPr>
          <a:xfrm>
            <a:off x="241081" y="12862560"/>
            <a:ext cx="166904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3200" i="0" dirty="0" err="1">
                <a:effectLst/>
                <a:latin typeface="+mj-ea"/>
              </a:rPr>
              <a:t>Hillaire</a:t>
            </a:r>
            <a:r>
              <a:rPr lang="en-US" sz="3200" i="0" dirty="0">
                <a:effectLst/>
                <a:latin typeface="+mj-ea"/>
              </a:rPr>
              <a:t> et al. Prototyping Visual Learning Analytics Guided by an Educational Theory Informed Goal</a:t>
            </a:r>
          </a:p>
        </p:txBody>
      </p:sp>
      <p:pic>
        <p:nvPicPr>
          <p:cNvPr id="10" name="Picture 9" descr="Chart&#10;&#10;Description automatically generated">
            <a:extLst>
              <a:ext uri="{FF2B5EF4-FFF2-40B4-BE49-F238E27FC236}">
                <a16:creationId xmlns:a16="http://schemas.microsoft.com/office/drawing/2014/main" id="{98EAD84F-C14F-B825-F8FE-022D61F52CEB}"/>
              </a:ext>
            </a:extLst>
          </p:cNvPr>
          <p:cNvPicPr>
            <a:picLocks noChangeAspect="1"/>
          </p:cNvPicPr>
          <p:nvPr/>
        </p:nvPicPr>
        <p:blipFill rotWithShape="1">
          <a:blip r:embed="rId3">
            <a:extLst>
              <a:ext uri="{28A0092B-C50C-407E-A947-70E740481C1C}">
                <a14:useLocalDpi xmlns:a14="http://schemas.microsoft.com/office/drawing/2010/main" val="0"/>
              </a:ext>
            </a:extLst>
          </a:blip>
          <a:srcRect t="22450"/>
          <a:stretch/>
        </p:blipFill>
        <p:spPr>
          <a:xfrm>
            <a:off x="16926688" y="5741307"/>
            <a:ext cx="7289799" cy="6185278"/>
          </a:xfrm>
          <a:prstGeom prst="rect">
            <a:avLst/>
          </a:prstGeom>
        </p:spPr>
      </p:pic>
      <p:pic>
        <p:nvPicPr>
          <p:cNvPr id="15" name="Picture 14" descr="A picture containing text, whiteboard&#10;&#10;Description automatically generated">
            <a:extLst>
              <a:ext uri="{FF2B5EF4-FFF2-40B4-BE49-F238E27FC236}">
                <a16:creationId xmlns:a16="http://schemas.microsoft.com/office/drawing/2014/main" id="{495F048F-29B8-A215-1511-2BF262A0B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56092"/>
            <a:ext cx="8280860" cy="4529948"/>
          </a:xfrm>
          <a:prstGeom prst="rect">
            <a:avLst/>
          </a:prstGeom>
        </p:spPr>
      </p:pic>
      <p:pic>
        <p:nvPicPr>
          <p:cNvPr id="12" name="Picture 11" descr="Text&#10;&#10;Description automatically generated">
            <a:extLst>
              <a:ext uri="{FF2B5EF4-FFF2-40B4-BE49-F238E27FC236}">
                <a16:creationId xmlns:a16="http://schemas.microsoft.com/office/drawing/2014/main" id="{43F2313D-AB41-7FA7-7E2E-B7C2C408F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2" y="5684789"/>
            <a:ext cx="9458666" cy="5146277"/>
          </a:xfrm>
          <a:prstGeom prst="rect">
            <a:avLst/>
          </a:prstGeom>
        </p:spPr>
      </p:pic>
    </p:spTree>
    <p:extLst>
      <p:ext uri="{BB962C8B-B14F-4D97-AF65-F5344CB8AC3E}">
        <p14:creationId xmlns:p14="http://schemas.microsoft.com/office/powerpoint/2010/main" val="29168640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arranging visual encodings for tables</a:t>
            </a:r>
          </a:p>
          <a:p>
            <a:pPr marL="685800" indent="-685800" algn="l">
              <a:buFont typeface="Arial" panose="020B0604020202020204" pitchFamily="34" charset="0"/>
              <a:buChar char="•"/>
            </a:pPr>
            <a:r>
              <a:rPr lang="en-US" dirty="0"/>
              <a:t>Reviewed iterative design / sketching new visualizations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75ADE323-9AB6-E344-BB23-2F82F8D60084}"/>
              </a:ext>
            </a:extLst>
          </p:cNvPr>
          <p:cNvSpPr txBox="1"/>
          <p:nvPr/>
        </p:nvSpPr>
        <p:spPr>
          <a:xfrm>
            <a:off x="956937" y="9821236"/>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i="1" dirty="0"/>
              <a:t>ic-09</a:t>
            </a:r>
            <a:r>
              <a:rPr kumimoji="0" lang="en-US" b="1" i="1" u="none" strike="noStrike" cap="none" spc="0" normalizeH="0" baseline="0" dirty="0">
                <a:ln>
                  <a:noFill/>
                </a:ln>
                <a:solidFill>
                  <a:srgbClr val="000000"/>
                </a:solidFill>
                <a:effectLst/>
                <a:uFillTx/>
                <a:latin typeface="+mj-lt"/>
                <a:ea typeface="+mj-ea"/>
                <a:cs typeface="+mj-cs"/>
                <a:sym typeface="Gill Sans"/>
              </a:rPr>
              <a:t> is DUE today.</a:t>
            </a:r>
          </a:p>
          <a:p>
            <a:pPr marR="0" algn="l" defTabSz="825500" rtl="0" fontAlgn="auto" latinLnBrk="0" hangingPunct="0">
              <a:lnSpc>
                <a:spcPct val="100000"/>
              </a:lnSpc>
              <a:spcBef>
                <a:spcPts val="0"/>
              </a:spcBef>
              <a:spcAft>
                <a:spcPts val="0"/>
              </a:spcAft>
              <a:buClrTx/>
              <a:buSzTx/>
              <a:tabLst/>
            </a:pPr>
            <a:r>
              <a:rPr lang="en-US" b="1" i="1" dirty="0"/>
              <a:t>hw-05 is DUE before next class. </a:t>
            </a:r>
          </a:p>
        </p:txBody>
      </p:sp>
    </p:spTree>
    <p:extLst>
      <p:ext uri="{BB962C8B-B14F-4D97-AF65-F5344CB8AC3E}">
        <p14:creationId xmlns:p14="http://schemas.microsoft.com/office/powerpoint/2010/main" val="309771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bar chart&#10;&#10;Description automatically generated">
            <a:extLst>
              <a:ext uri="{FF2B5EF4-FFF2-40B4-BE49-F238E27FC236}">
                <a16:creationId xmlns:a16="http://schemas.microsoft.com/office/drawing/2014/main" id="{6CBF324C-D3E9-ED45-8E3A-3EEE5C59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26" y="6138917"/>
            <a:ext cx="4637472" cy="4922563"/>
          </a:xfrm>
          <a:prstGeom prst="rect">
            <a:avLst/>
          </a:prstGeom>
        </p:spPr>
      </p:pic>
      <p:pic>
        <p:nvPicPr>
          <p:cNvPr id="10" name="Picture 9" descr="Chart, line chart&#10;&#10;Description automatically generated">
            <a:extLst>
              <a:ext uri="{FF2B5EF4-FFF2-40B4-BE49-F238E27FC236}">
                <a16:creationId xmlns:a16="http://schemas.microsoft.com/office/drawing/2014/main" id="{D085CC84-782F-A845-B870-9DE9A939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640" y="6182929"/>
            <a:ext cx="4692751" cy="4766653"/>
          </a:xfrm>
          <a:prstGeom prst="rect">
            <a:avLst/>
          </a:prstGeom>
        </p:spPr>
      </p:pic>
      <p:pic>
        <p:nvPicPr>
          <p:cNvPr id="16" name="Picture 15" descr="Chart, pie chart&#10;&#10;Description automatically generated">
            <a:extLst>
              <a:ext uri="{FF2B5EF4-FFF2-40B4-BE49-F238E27FC236}">
                <a16:creationId xmlns:a16="http://schemas.microsoft.com/office/drawing/2014/main" id="{10BF1E74-63DE-F249-9000-6AF39D0E9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503" y="6104973"/>
            <a:ext cx="4417929" cy="4922564"/>
          </a:xfrm>
          <a:prstGeom prst="rect">
            <a:avLst/>
          </a:prstGeom>
        </p:spPr>
      </p:pic>
      <p:pic>
        <p:nvPicPr>
          <p:cNvPr id="18" name="Picture 17" descr="Chart, scatter chart&#10;&#10;Description automatically generated">
            <a:extLst>
              <a:ext uri="{FF2B5EF4-FFF2-40B4-BE49-F238E27FC236}">
                <a16:creationId xmlns:a16="http://schemas.microsoft.com/office/drawing/2014/main" id="{963D94B6-EC47-A84D-9C54-9E13DDC11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6837" y="6138917"/>
            <a:ext cx="4692751" cy="5010587"/>
          </a:xfrm>
          <a:prstGeom prst="rect">
            <a:avLst/>
          </a:prstGeom>
        </p:spPr>
      </p:pic>
      <p:sp>
        <p:nvSpPr>
          <p:cNvPr id="24" name="TextBox 23">
            <a:extLst>
              <a:ext uri="{FF2B5EF4-FFF2-40B4-BE49-F238E27FC236}">
                <a16:creationId xmlns:a16="http://schemas.microsoft.com/office/drawing/2014/main" id="{C3328299-C263-8C48-A9B8-38921EF0C3E9}"/>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264512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1" name="Picture 10" descr="Chart, scatter chart&#10;&#10;Description automatically generated">
            <a:extLst>
              <a:ext uri="{FF2B5EF4-FFF2-40B4-BE49-F238E27FC236}">
                <a16:creationId xmlns:a16="http://schemas.microsoft.com/office/drawing/2014/main" id="{9D066502-81BD-404D-A636-2303E0E4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4881420"/>
            <a:ext cx="7536180" cy="5367582"/>
          </a:xfrm>
          <a:prstGeom prst="rect">
            <a:avLst/>
          </a:prstGeom>
        </p:spPr>
      </p:pic>
      <p:sp>
        <p:nvSpPr>
          <p:cNvPr id="12" name="TextBox 11">
            <a:extLst>
              <a:ext uri="{FF2B5EF4-FFF2-40B4-BE49-F238E27FC236}">
                <a16:creationId xmlns:a16="http://schemas.microsoft.com/office/drawing/2014/main" id="{AFB7BA88-D432-D640-82EC-EFD0AE0439D6}"/>
              </a:ext>
            </a:extLst>
          </p:cNvPr>
          <p:cNvSpPr txBox="1"/>
          <p:nvPr/>
        </p:nvSpPr>
        <p:spPr>
          <a:xfrm>
            <a:off x="266700" y="10458819"/>
            <a:ext cx="537210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15" name="Picture 14" descr="Chart&#10;&#10;Description automatically generated with low confidence">
            <a:extLst>
              <a:ext uri="{FF2B5EF4-FFF2-40B4-BE49-F238E27FC236}">
                <a16:creationId xmlns:a16="http://schemas.microsoft.com/office/drawing/2014/main" id="{75CBCA4C-3ACD-C848-AF0B-9218CC005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107" y="6195909"/>
            <a:ext cx="6708474" cy="5936813"/>
          </a:xfrm>
          <a:prstGeom prst="rect">
            <a:avLst/>
          </a:prstGeom>
        </p:spPr>
      </p:pic>
      <p:sp>
        <p:nvSpPr>
          <p:cNvPr id="17" name="TextBox 16">
            <a:extLst>
              <a:ext uri="{FF2B5EF4-FFF2-40B4-BE49-F238E27FC236}">
                <a16:creationId xmlns:a16="http://schemas.microsoft.com/office/drawing/2014/main" id="{0F86760C-C2C1-1F4A-A5E9-7E8378B2069F}"/>
              </a:ext>
            </a:extLst>
          </p:cNvPr>
          <p:cNvSpPr txBox="1"/>
          <p:nvPr/>
        </p:nvSpPr>
        <p:spPr>
          <a:xfrm>
            <a:off x="7058107" y="12074872"/>
            <a:ext cx="873053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/app/profile/akilapa.idris5302/viz/</a:t>
            </a:r>
            <a:r>
              <a:rPr lang="en-US" sz="3200" dirty="0" err="1"/>
              <a:t>SuperStoresRegionalDashboard</a:t>
            </a:r>
            <a:r>
              <a:rPr lang="en-US" sz="3200" dirty="0"/>
              <a:t>/</a:t>
            </a:r>
            <a:r>
              <a:rPr lang="en-US" sz="3200" dirty="0" err="1"/>
              <a:t>SuperStoreRegionalDashboard</a:t>
            </a:r>
            <a:endParaRPr lang="en-US" sz="3200" dirty="0"/>
          </a:p>
        </p:txBody>
      </p:sp>
      <p:sp>
        <p:nvSpPr>
          <p:cNvPr id="19" name="TextBox 18">
            <a:extLst>
              <a:ext uri="{FF2B5EF4-FFF2-40B4-BE49-F238E27FC236}">
                <a16:creationId xmlns:a16="http://schemas.microsoft.com/office/drawing/2014/main" id="{633143BE-FCE8-704E-B97F-5668461A7E96}"/>
              </a:ext>
            </a:extLst>
          </p:cNvPr>
          <p:cNvSpPr txBox="1"/>
          <p:nvPr/>
        </p:nvSpPr>
        <p:spPr>
          <a:xfrm>
            <a:off x="14160807" y="10323593"/>
            <a:ext cx="9537393"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pradeepkumar.g</a:t>
            </a:r>
            <a:r>
              <a:rPr lang="en-US" sz="3200" dirty="0"/>
              <a:t>/viz/</a:t>
            </a:r>
            <a:r>
              <a:rPr lang="en-US" sz="3200" dirty="0" err="1"/>
              <a:t>TheMostExpensiveSportsforKids</a:t>
            </a:r>
            <a:r>
              <a:rPr lang="en-US" sz="3200" dirty="0"/>
              <a:t>/</a:t>
            </a:r>
            <a:r>
              <a:rPr lang="en-US" sz="3200" dirty="0" err="1"/>
              <a:t>ProjectHealthViz</a:t>
            </a:r>
            <a:endParaRPr lang="en-US" sz="3200" dirty="0"/>
          </a:p>
        </p:txBody>
      </p:sp>
      <p:pic>
        <p:nvPicPr>
          <p:cNvPr id="20" name="Picture 19" descr="Graphical user interface, timeline&#10;&#10;Description automatically generated with medium confidence">
            <a:extLst>
              <a:ext uri="{FF2B5EF4-FFF2-40B4-BE49-F238E27FC236}">
                <a16:creationId xmlns:a16="http://schemas.microsoft.com/office/drawing/2014/main" id="{5CD39840-21EC-E442-BCC2-08EE6B4BB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0807" y="4593510"/>
            <a:ext cx="9956491" cy="5655492"/>
          </a:xfrm>
          <a:prstGeom prst="rect">
            <a:avLst/>
          </a:prstGeom>
        </p:spPr>
      </p:pic>
    </p:spTree>
    <p:extLst>
      <p:ext uri="{BB962C8B-B14F-4D97-AF65-F5344CB8AC3E}">
        <p14:creationId xmlns:p14="http://schemas.microsoft.com/office/powerpoint/2010/main" val="233525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ype = structural or mathematical interpretation of the data">
            <a:extLst>
              <a:ext uri="{FF2B5EF4-FFF2-40B4-BE49-F238E27FC236}">
                <a16:creationId xmlns:a16="http://schemas.microsoft.com/office/drawing/2014/main" id="{9A579E39-9B56-D146-ABC9-756150E3168B}"/>
              </a:ext>
            </a:extLst>
          </p:cNvPr>
          <p:cNvSpPr/>
          <p:nvPr/>
        </p:nvSpPr>
        <p:spPr>
          <a:xfrm>
            <a:off x="266699" y="6473260"/>
            <a:ext cx="11456495"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sp>
        <p:nvSpPr>
          <p:cNvPr id="12" name="Type = structural or mathematical interpretation of the data">
            <a:extLst>
              <a:ext uri="{FF2B5EF4-FFF2-40B4-BE49-F238E27FC236}">
                <a16:creationId xmlns:a16="http://schemas.microsoft.com/office/drawing/2014/main" id="{2683E115-BE23-EB44-B81C-8F6B9C641B9B}"/>
              </a:ext>
            </a:extLst>
          </p:cNvPr>
          <p:cNvSpPr/>
          <p:nvPr/>
        </p:nvSpPr>
        <p:spPr>
          <a:xfrm>
            <a:off x="266699" y="9957033"/>
            <a:ext cx="11462846"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Channels</a:t>
            </a:r>
            <a:r>
              <a:rPr lang="en-US" sz="6600" dirty="0"/>
              <a:t> = ways to control the appearance of marks</a:t>
            </a:r>
          </a:p>
        </p:txBody>
      </p:sp>
      <p:pic>
        <p:nvPicPr>
          <p:cNvPr id="7" name="Graphic 6" descr="Atom with solid fill">
            <a:extLst>
              <a:ext uri="{FF2B5EF4-FFF2-40B4-BE49-F238E27FC236}">
                <a16:creationId xmlns:a16="http://schemas.microsoft.com/office/drawing/2014/main" id="{127AC4DF-9434-F841-B4EC-6DF3322B8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9079" y="5667951"/>
            <a:ext cx="6651811" cy="6651811"/>
          </a:xfrm>
          <a:prstGeom prst="rect">
            <a:avLst/>
          </a:prstGeom>
        </p:spPr>
      </p:pic>
    </p:spTree>
    <p:extLst>
      <p:ext uri="{BB962C8B-B14F-4D97-AF65-F5344CB8AC3E}">
        <p14:creationId xmlns:p14="http://schemas.microsoft.com/office/powerpoint/2010/main" val="10808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11" name="Picture 10" descr="A picture containing hanger&#10;&#10;Description automatically generated">
            <a:extLst>
              <a:ext uri="{FF2B5EF4-FFF2-40B4-BE49-F238E27FC236}">
                <a16:creationId xmlns:a16="http://schemas.microsoft.com/office/drawing/2014/main" id="{16AFF1EF-1801-0349-A141-5C25B60C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86" y="3606000"/>
            <a:ext cx="8749807" cy="1867337"/>
          </a:xfrm>
          <a:prstGeom prst="rect">
            <a:avLst/>
          </a:prstGeom>
        </p:spPr>
      </p:pic>
      <p:pic>
        <p:nvPicPr>
          <p:cNvPr id="12" name="Picture 11" descr="Application&#10;&#10;Description automatically generated with medium confidence">
            <a:extLst>
              <a:ext uri="{FF2B5EF4-FFF2-40B4-BE49-F238E27FC236}">
                <a16:creationId xmlns:a16="http://schemas.microsoft.com/office/drawing/2014/main" id="{EE3371C3-ACF2-A440-A83D-4121DB1FA528}"/>
              </a:ext>
            </a:extLst>
          </p:cNvPr>
          <p:cNvPicPr>
            <a:picLocks noChangeAspect="1"/>
          </p:cNvPicPr>
          <p:nvPr/>
        </p:nvPicPr>
        <p:blipFill rotWithShape="1">
          <a:blip r:embed="rId4">
            <a:extLst>
              <a:ext uri="{28A0092B-C50C-407E-A947-70E740481C1C}">
                <a14:useLocalDpi xmlns:a14="http://schemas.microsoft.com/office/drawing/2010/main" val="0"/>
              </a:ext>
            </a:extLst>
          </a:blip>
          <a:srcRect b="33070"/>
          <a:stretch/>
        </p:blipFill>
        <p:spPr>
          <a:xfrm>
            <a:off x="14727651" y="3606000"/>
            <a:ext cx="9104811" cy="4248902"/>
          </a:xfrm>
          <a:prstGeom prst="rect">
            <a:avLst/>
          </a:prstGeom>
        </p:spPr>
      </p:pic>
      <p:sp>
        <p:nvSpPr>
          <p:cNvPr id="15" name="Type = structural or mathematical interpretation of the data">
            <a:extLst>
              <a:ext uri="{FF2B5EF4-FFF2-40B4-BE49-F238E27FC236}">
                <a16:creationId xmlns:a16="http://schemas.microsoft.com/office/drawing/2014/main" id="{EEB37854-0BA3-114B-A8D1-C353F925FE95}"/>
              </a:ext>
            </a:extLst>
          </p:cNvPr>
          <p:cNvSpPr/>
          <p:nvPr/>
        </p:nvSpPr>
        <p:spPr>
          <a:xfrm>
            <a:off x="105657" y="3832649"/>
            <a:ext cx="11456495"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endParaRPr lang="en-US" sz="4800" dirty="0"/>
          </a:p>
        </p:txBody>
      </p:sp>
      <p:sp>
        <p:nvSpPr>
          <p:cNvPr id="17" name="Type = structural or mathematical interpretation of the data">
            <a:extLst>
              <a:ext uri="{FF2B5EF4-FFF2-40B4-BE49-F238E27FC236}">
                <a16:creationId xmlns:a16="http://schemas.microsoft.com/office/drawing/2014/main" id="{C4411FFE-7E99-C749-AC63-139C9640DAAB}"/>
              </a:ext>
            </a:extLst>
          </p:cNvPr>
          <p:cNvSpPr/>
          <p:nvPr/>
        </p:nvSpPr>
        <p:spPr>
          <a:xfrm>
            <a:off x="11562152" y="3801291"/>
            <a:ext cx="1146284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endParaRPr lang="en-US" sz="4800" dirty="0"/>
          </a:p>
        </p:txBody>
      </p:sp>
      <p:pic>
        <p:nvPicPr>
          <p:cNvPr id="19" name="Picture 18" descr="Application&#10;&#10;Description automatically generated with medium confidence">
            <a:extLst>
              <a:ext uri="{FF2B5EF4-FFF2-40B4-BE49-F238E27FC236}">
                <a16:creationId xmlns:a16="http://schemas.microsoft.com/office/drawing/2014/main" id="{4EDA40A0-ADEA-DF44-B663-67383683DD2A}"/>
              </a:ext>
            </a:extLst>
          </p:cNvPr>
          <p:cNvPicPr>
            <a:picLocks noChangeAspect="1"/>
          </p:cNvPicPr>
          <p:nvPr/>
        </p:nvPicPr>
        <p:blipFill rotWithShape="1">
          <a:blip r:embed="rId4">
            <a:extLst>
              <a:ext uri="{28A0092B-C50C-407E-A947-70E740481C1C}">
                <a14:useLocalDpi xmlns:a14="http://schemas.microsoft.com/office/drawing/2010/main" val="0"/>
              </a:ext>
            </a:extLst>
          </a:blip>
          <a:srcRect t="67012"/>
          <a:stretch/>
        </p:blipFill>
        <p:spPr>
          <a:xfrm>
            <a:off x="14727651" y="7689906"/>
            <a:ext cx="9104811" cy="2094174"/>
          </a:xfrm>
          <a:prstGeom prst="rect">
            <a:avLst/>
          </a:prstGeom>
        </p:spPr>
      </p:pic>
    </p:spTree>
    <p:extLst>
      <p:ext uri="{BB962C8B-B14F-4D97-AF65-F5344CB8AC3E}">
        <p14:creationId xmlns:p14="http://schemas.microsoft.com/office/powerpoint/2010/main" val="411659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4539</TotalTime>
  <Words>3851</Words>
  <Application>Microsoft Macintosh PowerPoint</Application>
  <PresentationFormat>Custom</PresentationFormat>
  <Paragraphs>485</Paragraphs>
  <Slides>54</Slides>
  <Notes>44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Gill Sans</vt:lpstr>
      <vt:lpstr>Gill Sans SemiBold</vt:lpstr>
      <vt:lpstr>Lucida Grande</vt:lpstr>
      <vt:lpstr>Wingdings</vt:lpstr>
      <vt:lpstr>New_Template8</vt:lpstr>
      <vt:lpstr>Lecture 8: Visual Encodings</vt:lpstr>
      <vt:lpstr>PowerPoint Presentation</vt:lpstr>
      <vt:lpstr>PowerPoint Presentation</vt:lpstr>
      <vt:lpstr>Visual Encodings</vt:lpstr>
      <vt:lpstr>PowerPoint Presentation</vt:lpstr>
      <vt:lpstr>PowerPoint Presentation</vt:lpstr>
      <vt:lpstr>PowerPoint Presentation</vt:lpstr>
      <vt:lpstr>Marks and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Sketching New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142</cp:revision>
  <dcterms:modified xsi:type="dcterms:W3CDTF">2022-10-11T14:54:55Z</dcterms:modified>
</cp:coreProperties>
</file>